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_rels/notesSlide13.xml.rels" ContentType="application/vnd.openxmlformats-package.relationships+xml"/>
  <Override PartName="/ppt/notesSlides/_rels/notesSlide9.xml.rels" ContentType="application/vnd.openxmlformats-package.relationships+xml"/>
  <Override PartName="/ppt/notesSlides/_rels/notesSlide1.xml.rels" ContentType="application/vnd.openxmlformats-package.relationships+xml"/>
  <Override PartName="/ppt/notesSlides/_rels/notesSlide14.xml.rels" ContentType="application/vnd.openxmlformats-package.relationships+xml"/>
  <Override PartName="/ppt/notesSlides/_rels/notesSlide2.xml.rels" ContentType="application/vnd.openxmlformats-package.relationships+xml"/>
  <Override PartName="/ppt/notesSlides/_rels/notesSlide4.xml.rels" ContentType="application/vnd.openxmlformats-package.relationships+xml"/>
  <Override PartName="/ppt/notesSlides/_rels/notesSlide12.xml.rels" ContentType="application/vnd.openxmlformats-package.relationships+xml"/>
  <Override PartName="/ppt/notesSlides/_rels/notesSlide8.xml.rels" ContentType="application/vnd.openxmlformats-package.relationships+xml"/>
  <Override PartName="/ppt/notesSlides/_rels/notesSlide15.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21.xml.rels" ContentType="application/vnd.openxmlformats-package.relationships+xml"/>
  <Override PartName="/ppt/notesSlides/_rels/notesSlide22.xml.rels" ContentType="application/vnd.openxmlformats-package.relationships+xml"/>
  <Override PartName="/ppt/notesSlides/_rels/notesSlide23.xml.rels" ContentType="application/vnd.openxmlformats-package.relationships+xml"/>
  <Override PartName="/ppt/notesSlides/_rels/notesSlide24.xml.rels" ContentType="application/vnd.openxmlformats-package.relationships+xml"/>
  <Override PartName="/ppt/notesSlides/_rels/notesSlide25.xml.rels" ContentType="application/vnd.openxmlformats-package.relationships+xml"/>
  <Override PartName="/ppt/notesSlides/_rels/notesSlide26.xml.rels" ContentType="application/vnd.openxmlformats-package.relationships+xml"/>
  <Override PartName="/ppt/notesSlides/_rels/notesSlide28.xml.rels" ContentType="application/vnd.openxmlformats-package.relationships+xml"/>
  <Override PartName="/ppt/notesSlides/_rels/notesSlide29.xml.rels" ContentType="application/vnd.openxmlformats-package.relationships+xml"/>
  <Override PartName="/ppt/notesSlides/_rels/notesSlide32.xml.rels" ContentType="application/vnd.openxmlformats-package.relationships+xml"/>
  <Override PartName="/ppt/notesSlides/_rels/notesSlide3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37.xml" ContentType="application/vnd.openxmlformats-officedocument.presentationml.slideLayout+xml"/>
  <Override PartName="/ppt/slideLayouts/slideLayout7.xml" ContentType="application/vnd.openxmlformats-officedocument.presentationml.slideLayout+xml"/>
  <Override PartName="/ppt/slideLayouts/slideLayout38.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media/image9.png" ContentType="image/png"/>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39.png" ContentType="image/png"/>
  <Override PartName="/ppt/media/image15.jpeg" ContentType="image/jpe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media/image27.png" ContentType="image/png"/>
  <Override PartName="/ppt/media/image28.png" ContentType="image/png"/>
  <Override PartName="/ppt/media/image29.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7.png" ContentType="image/png"/>
  <Override PartName="/ppt/media/image38.png" ContentType="image/png"/>
  <Override PartName="/ppt/media/image40.png" ContentType="image/png"/>
  <Override PartName="/ppt/media/image41.png" ContentType="image/png"/>
  <Override PartName="/ppt/media/image42.png" ContentType="image/png"/>
  <Override PartName="/ppt/media/image43.png" ContentType="image/png"/>
  <Override PartName="/ppt/media/image44.png" ContentType="image/png"/>
  <Override PartName="/ppt/_rels/presentation.xml.rels" ContentType="application/vnd.openxmlformats-package.relationships+xml"/>
  <Override PartName="/ppt/slides/slide26.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
</Relationships>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body"/>
          </p:nvPr>
        </p:nvSpPr>
        <p:spPr>
          <a:xfrm>
            <a:off x="777240" y="4777560"/>
            <a:ext cx="6217560" cy="4525920"/>
          </a:xfrm>
          <a:prstGeom prst="rect">
            <a:avLst/>
          </a:prstGeom>
        </p:spPr>
        <p:txBody>
          <a:bodyPr lIns="0" rIns="0" tIns="0" bIns="0"/>
          <a:p>
            <a:r>
              <a:rPr b="0" lang="fr-CA" sz="2000" spc="-1" strike="noStrike">
                <a:solidFill>
                  <a:srgbClr val="000000"/>
                </a:solidFill>
                <a:uFill>
                  <a:solidFill>
                    <a:srgbClr val="ffffff"/>
                  </a:solidFill>
                </a:uFill>
                <a:latin typeface="Arial"/>
              </a:rPr>
              <a:t>Cliquez pour modifier le format des notes</a:t>
            </a:r>
            <a:endParaRPr b="0" lang="fr-CA" sz="2000" spc="-1" strike="noStrike">
              <a:solidFill>
                <a:srgbClr val="000000"/>
              </a:solidFill>
              <a:uFill>
                <a:solidFill>
                  <a:srgbClr val="ffffff"/>
                </a:solidFill>
              </a:uFill>
              <a:latin typeface="Arial"/>
            </a:endParaRPr>
          </a:p>
        </p:txBody>
      </p:sp>
      <p:sp>
        <p:nvSpPr>
          <p:cNvPr id="159" name="PlaceHolder 2"/>
          <p:cNvSpPr>
            <a:spLocks noGrp="1"/>
          </p:cNvSpPr>
          <p:nvPr>
            <p:ph type="hdr"/>
          </p:nvPr>
        </p:nvSpPr>
        <p:spPr>
          <a:xfrm>
            <a:off x="0" y="0"/>
            <a:ext cx="3372840" cy="502560"/>
          </a:xfrm>
          <a:prstGeom prst="rect">
            <a:avLst/>
          </a:prstGeom>
        </p:spPr>
        <p:txBody>
          <a:bodyPr lIns="0" rIns="0" tIns="0" bIns="0"/>
          <a:p>
            <a:r>
              <a:rPr b="0" lang="fr-CA" sz="1400" spc="-1" strike="noStrike">
                <a:solidFill>
                  <a:srgbClr val="000000"/>
                </a:solidFill>
                <a:uFill>
                  <a:solidFill>
                    <a:srgbClr val="ffffff"/>
                  </a:solidFill>
                </a:uFill>
                <a:latin typeface="Times New Roman"/>
              </a:rPr>
              <a:t>&lt;en-tête&gt;</a:t>
            </a:r>
            <a:endParaRPr b="0" lang="fr-CA" sz="1400" spc="-1" strike="noStrike">
              <a:solidFill>
                <a:srgbClr val="000000"/>
              </a:solidFill>
              <a:uFill>
                <a:solidFill>
                  <a:srgbClr val="ffffff"/>
                </a:solidFill>
              </a:uFill>
              <a:latin typeface="Times New Roman"/>
            </a:endParaRPr>
          </a:p>
        </p:txBody>
      </p:sp>
      <p:sp>
        <p:nvSpPr>
          <p:cNvPr id="160" name="PlaceHolder 3"/>
          <p:cNvSpPr>
            <a:spLocks noGrp="1"/>
          </p:cNvSpPr>
          <p:nvPr>
            <p:ph type="dt"/>
          </p:nvPr>
        </p:nvSpPr>
        <p:spPr>
          <a:xfrm>
            <a:off x="4399200" y="0"/>
            <a:ext cx="3372840" cy="502560"/>
          </a:xfrm>
          <a:prstGeom prst="rect">
            <a:avLst/>
          </a:prstGeom>
        </p:spPr>
        <p:txBody>
          <a:bodyPr lIns="0" rIns="0" tIns="0" bIns="0"/>
          <a:p>
            <a:pPr algn="r"/>
            <a:r>
              <a:rPr b="0" lang="fr-CA" sz="1400" spc="-1" strike="noStrike">
                <a:solidFill>
                  <a:srgbClr val="000000"/>
                </a:solidFill>
                <a:uFill>
                  <a:solidFill>
                    <a:srgbClr val="ffffff"/>
                  </a:solidFill>
                </a:uFill>
                <a:latin typeface="Times New Roman"/>
              </a:rPr>
              <a:t>&lt;date/heure&gt;</a:t>
            </a:r>
            <a:endParaRPr b="0" lang="fr-CA" sz="1400" spc="-1" strike="noStrike">
              <a:solidFill>
                <a:srgbClr val="000000"/>
              </a:solidFill>
              <a:uFill>
                <a:solidFill>
                  <a:srgbClr val="ffffff"/>
                </a:solidFill>
              </a:uFill>
              <a:latin typeface="Times New Roman"/>
            </a:endParaRPr>
          </a:p>
        </p:txBody>
      </p:sp>
      <p:sp>
        <p:nvSpPr>
          <p:cNvPr id="161" name="PlaceHolder 4"/>
          <p:cNvSpPr>
            <a:spLocks noGrp="1"/>
          </p:cNvSpPr>
          <p:nvPr>
            <p:ph type="ftr"/>
          </p:nvPr>
        </p:nvSpPr>
        <p:spPr>
          <a:xfrm>
            <a:off x="0" y="9555480"/>
            <a:ext cx="3372840" cy="502560"/>
          </a:xfrm>
          <a:prstGeom prst="rect">
            <a:avLst/>
          </a:prstGeom>
        </p:spPr>
        <p:txBody>
          <a:bodyPr lIns="0" rIns="0" tIns="0" bIns="0" anchor="b"/>
          <a:p>
            <a:r>
              <a:rPr b="0" lang="fr-CA" sz="1400" spc="-1" strike="noStrike">
                <a:solidFill>
                  <a:srgbClr val="000000"/>
                </a:solidFill>
                <a:uFill>
                  <a:solidFill>
                    <a:srgbClr val="ffffff"/>
                  </a:solidFill>
                </a:uFill>
                <a:latin typeface="Times New Roman"/>
              </a:rPr>
              <a:t>&lt;pied de page&gt;</a:t>
            </a:r>
            <a:endParaRPr b="0" lang="fr-CA" sz="1400" spc="-1" strike="noStrike">
              <a:solidFill>
                <a:srgbClr val="000000"/>
              </a:solidFill>
              <a:uFill>
                <a:solidFill>
                  <a:srgbClr val="ffffff"/>
                </a:solidFill>
              </a:uFill>
              <a:latin typeface="Times New Roman"/>
            </a:endParaRPr>
          </a:p>
        </p:txBody>
      </p:sp>
      <p:sp>
        <p:nvSpPr>
          <p:cNvPr id="162" name="PlaceHolder 5"/>
          <p:cNvSpPr>
            <a:spLocks noGrp="1"/>
          </p:cNvSpPr>
          <p:nvPr>
            <p:ph type="sldNum"/>
          </p:nvPr>
        </p:nvSpPr>
        <p:spPr>
          <a:xfrm>
            <a:off x="4399200" y="9555480"/>
            <a:ext cx="3372840" cy="502560"/>
          </a:xfrm>
          <a:prstGeom prst="rect">
            <a:avLst/>
          </a:prstGeom>
        </p:spPr>
        <p:txBody>
          <a:bodyPr lIns="0" rIns="0" tIns="0" bIns="0" anchor="b"/>
          <a:p>
            <a:pPr algn="r"/>
            <a:fld id="{8B86E60F-956F-4A9A-B2A0-71E9E2F92575}" type="slidenum">
              <a:rPr b="0" lang="fr-CA" sz="1400" spc="-1" strike="noStrike">
                <a:solidFill>
                  <a:srgbClr val="000000"/>
                </a:solidFill>
                <a:uFill>
                  <a:solidFill>
                    <a:srgbClr val="ffffff"/>
                  </a:solidFill>
                </a:uFill>
                <a:latin typeface="Times New Roman"/>
              </a:rPr>
              <a:t>&lt;numéro&gt;</a:t>
            </a:fld>
            <a:endParaRPr b="0" lang="fr-CA"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body"/>
          </p:nvPr>
        </p:nvSpPr>
        <p:spPr>
          <a:xfrm>
            <a:off x="686520" y="4342320"/>
            <a:ext cx="5484960" cy="411408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282" name="TextShape 2"/>
          <p:cNvSpPr txBox="1"/>
          <p:nvPr/>
        </p:nvSpPr>
        <p:spPr>
          <a:xfrm>
            <a:off x="3884760" y="8685360"/>
            <a:ext cx="2971440" cy="456840"/>
          </a:xfrm>
          <a:prstGeom prst="rect">
            <a:avLst/>
          </a:prstGeom>
          <a:noFill/>
          <a:ln>
            <a:noFill/>
          </a:ln>
        </p:spPr>
        <p:txBody>
          <a:bodyPr anchor="b"/>
          <a:p>
            <a:pPr algn="r">
              <a:lnSpc>
                <a:spcPct val="100000"/>
              </a:lnSpc>
            </a:pPr>
            <a:fld id="{E5FB308A-B5CD-4A92-8F78-503C18367EFE}" type="slidenum">
              <a:rPr b="0" lang="fr-CA" sz="1200" spc="-1" strike="noStrike">
                <a:solidFill>
                  <a:srgbClr val="000000"/>
                </a:solidFill>
                <a:uFill>
                  <a:solidFill>
                    <a:srgbClr val="ffffff"/>
                  </a:solidFill>
                </a:uFill>
                <a:latin typeface="Times New Roman"/>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body"/>
          </p:nvPr>
        </p:nvSpPr>
        <p:spPr>
          <a:xfrm>
            <a:off x="685800" y="4343400"/>
            <a:ext cx="5486040" cy="4114440"/>
          </a:xfrm>
          <a:prstGeom prst="rect">
            <a:avLst/>
          </a:prstGeom>
        </p:spPr>
        <p:txBody>
          <a:bodyPr/>
          <a:p>
            <a:r>
              <a:rPr b="0" lang="fr-CA" sz="1200" spc="-1" strike="noStrike">
                <a:solidFill>
                  <a:srgbClr val="000000"/>
                </a:solidFill>
                <a:uFill>
                  <a:solidFill>
                    <a:srgbClr val="ffffff"/>
                  </a:solidFill>
                </a:uFill>
                <a:latin typeface="+mn-lt"/>
                <a:ea typeface="+mn-ea"/>
              </a:rPr>
              <a:t>Atmospheric inventories calculated at 2.12GtC/ppm</a:t>
            </a:r>
            <a:endParaRPr b="0" lang="fr-CA" sz="1200" spc="-1" strike="noStrike">
              <a:solidFill>
                <a:srgbClr val="000000"/>
              </a:solidFill>
              <a:uFill>
                <a:solidFill>
                  <a:srgbClr val="ffffff"/>
                </a:solidFill>
              </a:uFill>
              <a:latin typeface="Arial"/>
            </a:endParaRPr>
          </a:p>
          <a:p>
            <a:endParaRPr b="0" lang="fr-CA" sz="1200" spc="-1" strike="noStrike">
              <a:solidFill>
                <a:srgbClr val="000000"/>
              </a:solidFill>
              <a:uFill>
                <a:solidFill>
                  <a:srgbClr val="ffffff"/>
                </a:solidFill>
              </a:uFill>
              <a:latin typeface="Arial"/>
            </a:endParaRPr>
          </a:p>
          <a:p>
            <a:r>
              <a:rPr b="0" lang="fr-CA" sz="1200" spc="-1" strike="noStrike">
                <a:solidFill>
                  <a:srgbClr val="000000"/>
                </a:solidFill>
                <a:uFill>
                  <a:solidFill>
                    <a:srgbClr val="ffffff"/>
                  </a:solidFill>
                </a:uFill>
                <a:latin typeface="+mn-lt"/>
                <a:ea typeface="+mn-ea"/>
              </a:rPr>
              <a:t>Gas reserves </a:t>
            </a:r>
            <a:r>
              <a:rPr b="0" lang="fr-CA" sz="1200" spc="-1" strike="noStrike">
                <a:solidFill>
                  <a:srgbClr val="000000"/>
                </a:solidFill>
                <a:uFill>
                  <a:solidFill>
                    <a:srgbClr val="ffffff"/>
                  </a:solidFill>
                </a:uFill>
                <a:latin typeface="Symbol"/>
                <a:ea typeface="+mn-ea"/>
              </a:rPr>
              <a:t></a:t>
            </a:r>
            <a:r>
              <a:rPr b="0" lang="fr-CA" sz="1200" spc="-1" strike="noStrike">
                <a:solidFill>
                  <a:srgbClr val="000000"/>
                </a:solidFill>
                <a:uFill>
                  <a:solidFill>
                    <a:srgbClr val="ffffff"/>
                  </a:solidFill>
                </a:uFill>
                <a:latin typeface="+mn-lt"/>
                <a:ea typeface="+mn-ea"/>
              </a:rPr>
              <a:t>50%</a:t>
            </a:r>
            <a:endParaRPr b="0" lang="fr-CA" sz="1200" spc="-1" strike="noStrike">
              <a:solidFill>
                <a:srgbClr val="000000"/>
              </a:solidFill>
              <a:uFill>
                <a:solidFill>
                  <a:srgbClr val="ffffff"/>
                </a:solidFill>
              </a:uFill>
              <a:latin typeface="Arial"/>
            </a:endParaRPr>
          </a:p>
          <a:p>
            <a:r>
              <a:rPr b="0" lang="fr-CA" sz="1200" spc="-1" strike="noStrike">
                <a:solidFill>
                  <a:srgbClr val="000000"/>
                </a:solidFill>
                <a:uFill>
                  <a:solidFill>
                    <a:srgbClr val="ffffff"/>
                  </a:solidFill>
                </a:uFill>
                <a:latin typeface="+mn-lt"/>
                <a:ea typeface="+mn-ea"/>
              </a:rPr>
              <a:t>Oil reserves </a:t>
            </a:r>
            <a:r>
              <a:rPr b="0" lang="fr-CA" sz="1200" spc="-1" strike="noStrike">
                <a:solidFill>
                  <a:srgbClr val="000000"/>
                </a:solidFill>
                <a:uFill>
                  <a:solidFill>
                    <a:srgbClr val="ffffff"/>
                  </a:solidFill>
                </a:uFill>
                <a:latin typeface="Symbol"/>
                <a:ea typeface="+mn-ea"/>
              </a:rPr>
              <a:t></a:t>
            </a:r>
            <a:r>
              <a:rPr b="0" lang="fr-CA" sz="1200" spc="-1" strike="noStrike">
                <a:solidFill>
                  <a:srgbClr val="000000"/>
                </a:solidFill>
                <a:uFill>
                  <a:solidFill>
                    <a:srgbClr val="ffffff"/>
                  </a:solidFill>
                </a:uFill>
                <a:latin typeface="+mn-lt"/>
                <a:ea typeface="+mn-ea"/>
              </a:rPr>
              <a:t>20%</a:t>
            </a:r>
            <a:endParaRPr b="0" lang="fr-CA" sz="1200" spc="-1" strike="noStrike">
              <a:solidFill>
                <a:srgbClr val="000000"/>
              </a:solidFill>
              <a:uFill>
                <a:solidFill>
                  <a:srgbClr val="ffffff"/>
                </a:solidFill>
              </a:uFill>
              <a:latin typeface="Arial"/>
            </a:endParaRPr>
          </a:p>
          <a:p>
            <a:r>
              <a:rPr b="0" lang="fr-CA" sz="1200" spc="-1" strike="noStrike">
                <a:solidFill>
                  <a:srgbClr val="000000"/>
                </a:solidFill>
                <a:uFill>
                  <a:solidFill>
                    <a:srgbClr val="ffffff"/>
                  </a:solidFill>
                </a:uFill>
                <a:latin typeface="+mn-lt"/>
                <a:ea typeface="+mn-ea"/>
              </a:rPr>
              <a:t>Coal reserves </a:t>
            </a:r>
            <a:r>
              <a:rPr b="0" lang="fr-CA" sz="1200" spc="-1" strike="noStrike">
                <a:solidFill>
                  <a:srgbClr val="000000"/>
                </a:solidFill>
                <a:uFill>
                  <a:solidFill>
                    <a:srgbClr val="ffffff"/>
                  </a:solidFill>
                </a:uFill>
                <a:latin typeface="Symbol"/>
                <a:ea typeface="+mn-ea"/>
              </a:rPr>
              <a:t></a:t>
            </a:r>
            <a:r>
              <a:rPr b="0" lang="fr-CA" sz="1200" spc="-1" strike="noStrike">
                <a:solidFill>
                  <a:srgbClr val="000000"/>
                </a:solidFill>
                <a:uFill>
                  <a:solidFill>
                    <a:srgbClr val="ffffff"/>
                  </a:solidFill>
                </a:uFill>
                <a:latin typeface="+mn-lt"/>
                <a:ea typeface="+mn-ea"/>
              </a:rPr>
              <a:t>10%</a:t>
            </a:r>
            <a:endParaRPr b="0" lang="fr-CA" sz="1200" spc="-1" strike="noStrike">
              <a:solidFill>
                <a:srgbClr val="000000"/>
              </a:solidFill>
              <a:uFill>
                <a:solidFill>
                  <a:srgbClr val="ffffff"/>
                </a:solidFill>
              </a:uFill>
              <a:latin typeface="Arial"/>
            </a:endParaRPr>
          </a:p>
          <a:p>
            <a:endParaRPr b="0" lang="fr-CA" sz="1200" spc="-1" strike="noStrike">
              <a:solidFill>
                <a:srgbClr val="000000"/>
              </a:solidFill>
              <a:uFill>
                <a:solidFill>
                  <a:srgbClr val="ffffff"/>
                </a:solidFill>
              </a:uFill>
              <a:latin typeface="Arial"/>
            </a:endParaRPr>
          </a:p>
        </p:txBody>
      </p:sp>
      <p:sp>
        <p:nvSpPr>
          <p:cNvPr id="284" name="TextShape 2"/>
          <p:cNvSpPr txBox="1"/>
          <p:nvPr/>
        </p:nvSpPr>
        <p:spPr>
          <a:xfrm>
            <a:off x="3884760" y="8685360"/>
            <a:ext cx="2971440" cy="456840"/>
          </a:xfrm>
          <a:prstGeom prst="rect">
            <a:avLst/>
          </a:prstGeom>
          <a:noFill/>
          <a:ln>
            <a:noFill/>
          </a:ln>
        </p:spPr>
        <p:txBody>
          <a:bodyPr anchor="b"/>
          <a:p>
            <a:pPr algn="r">
              <a:lnSpc>
                <a:spcPct val="100000"/>
              </a:lnSpc>
            </a:pPr>
            <a:fld id="{1B500E68-6986-4B8A-97A7-A52932F4342D}"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body"/>
          </p:nvPr>
        </p:nvSpPr>
        <p:spPr>
          <a:xfrm>
            <a:off x="685800" y="4343400"/>
            <a:ext cx="5486040" cy="4114440"/>
          </a:xfrm>
          <a:prstGeom prst="rect">
            <a:avLst/>
          </a:prstGeom>
        </p:spPr>
        <p:txBody>
          <a:bodyPr/>
          <a:p>
            <a:r>
              <a:rPr b="0" lang="fr-CA" sz="2000" spc="-1" strike="noStrike">
                <a:solidFill>
                  <a:srgbClr val="000000"/>
                </a:solidFill>
                <a:uFill>
                  <a:solidFill>
                    <a:srgbClr val="ffffff"/>
                  </a:solidFill>
                </a:uFill>
                <a:latin typeface="Arial"/>
              </a:rPr>
              <a:t>88% of fossil-fuel production since 1950</a:t>
            </a:r>
            <a:endParaRPr b="0" lang="fr-CA" sz="2000" spc="-1" strike="noStrike">
              <a:solidFill>
                <a:srgbClr val="000000"/>
              </a:solidFill>
              <a:uFill>
                <a:solidFill>
                  <a:srgbClr val="ffffff"/>
                </a:solidFill>
              </a:uFill>
              <a:latin typeface="Arial"/>
            </a:endParaRPr>
          </a:p>
        </p:txBody>
      </p:sp>
      <p:sp>
        <p:nvSpPr>
          <p:cNvPr id="286" name="TextShape 2"/>
          <p:cNvSpPr txBox="1"/>
          <p:nvPr/>
        </p:nvSpPr>
        <p:spPr>
          <a:xfrm>
            <a:off x="3884760" y="8685360"/>
            <a:ext cx="2971440" cy="456840"/>
          </a:xfrm>
          <a:prstGeom prst="rect">
            <a:avLst/>
          </a:prstGeom>
          <a:noFill/>
          <a:ln>
            <a:noFill/>
          </a:ln>
        </p:spPr>
        <p:txBody>
          <a:bodyPr anchor="b"/>
          <a:p>
            <a:pPr algn="r">
              <a:lnSpc>
                <a:spcPct val="100000"/>
              </a:lnSpc>
            </a:pPr>
            <a:fld id="{6B287DD6-DBBB-4B4B-9CE3-40DF07BA77F1}"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288" name="TextShape 2"/>
          <p:cNvSpPr txBox="1"/>
          <p:nvPr/>
        </p:nvSpPr>
        <p:spPr>
          <a:xfrm>
            <a:off x="3884760" y="8685360"/>
            <a:ext cx="2971440" cy="456840"/>
          </a:xfrm>
          <a:prstGeom prst="rect">
            <a:avLst/>
          </a:prstGeom>
          <a:noFill/>
          <a:ln>
            <a:noFill/>
          </a:ln>
        </p:spPr>
        <p:txBody>
          <a:bodyPr anchor="b"/>
          <a:p>
            <a:pPr algn="r">
              <a:lnSpc>
                <a:spcPct val="100000"/>
              </a:lnSpc>
            </a:pPr>
            <a:fld id="{13128130-AFDA-45CB-A570-F9F486B85057}"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290" name="TextShape 2"/>
          <p:cNvSpPr txBox="1"/>
          <p:nvPr/>
        </p:nvSpPr>
        <p:spPr>
          <a:xfrm>
            <a:off x="3884760" y="8685360"/>
            <a:ext cx="2971440" cy="456840"/>
          </a:xfrm>
          <a:prstGeom prst="rect">
            <a:avLst/>
          </a:prstGeom>
          <a:noFill/>
          <a:ln>
            <a:noFill/>
          </a:ln>
        </p:spPr>
        <p:txBody>
          <a:bodyPr anchor="b"/>
          <a:p>
            <a:pPr algn="r">
              <a:lnSpc>
                <a:spcPct val="100000"/>
              </a:lnSpc>
            </a:pPr>
            <a:fld id="{059D252B-5807-496C-BA0F-A1A8B76F4140}"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292" name="TextShape 2"/>
          <p:cNvSpPr txBox="1"/>
          <p:nvPr/>
        </p:nvSpPr>
        <p:spPr>
          <a:xfrm>
            <a:off x="3884760" y="8685360"/>
            <a:ext cx="2971440" cy="456840"/>
          </a:xfrm>
          <a:prstGeom prst="rect">
            <a:avLst/>
          </a:prstGeom>
          <a:noFill/>
          <a:ln>
            <a:noFill/>
          </a:ln>
        </p:spPr>
        <p:txBody>
          <a:bodyPr anchor="b"/>
          <a:p>
            <a:pPr algn="r">
              <a:lnSpc>
                <a:spcPct val="100000"/>
              </a:lnSpc>
            </a:pPr>
            <a:fld id="{97551241-B27D-47B7-850F-EBA2604A2BA8}"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294" name="TextShape 2"/>
          <p:cNvSpPr txBox="1"/>
          <p:nvPr/>
        </p:nvSpPr>
        <p:spPr>
          <a:xfrm>
            <a:off x="3884760" y="8685360"/>
            <a:ext cx="2971440" cy="456840"/>
          </a:xfrm>
          <a:prstGeom prst="rect">
            <a:avLst/>
          </a:prstGeom>
          <a:noFill/>
          <a:ln>
            <a:noFill/>
          </a:ln>
        </p:spPr>
        <p:txBody>
          <a:bodyPr anchor="b"/>
          <a:p>
            <a:pPr algn="r">
              <a:lnSpc>
                <a:spcPct val="100000"/>
              </a:lnSpc>
            </a:pPr>
            <a:fld id="{E895C741-ED7C-4317-83DC-F185B9669A6E}"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296" name="TextShape 2"/>
          <p:cNvSpPr txBox="1"/>
          <p:nvPr/>
        </p:nvSpPr>
        <p:spPr>
          <a:xfrm>
            <a:off x="3884760" y="8685360"/>
            <a:ext cx="2971440" cy="456840"/>
          </a:xfrm>
          <a:prstGeom prst="rect">
            <a:avLst/>
          </a:prstGeom>
          <a:noFill/>
          <a:ln>
            <a:noFill/>
          </a:ln>
        </p:spPr>
        <p:txBody>
          <a:bodyPr anchor="b"/>
          <a:p>
            <a:pPr algn="r">
              <a:lnSpc>
                <a:spcPct val="100000"/>
              </a:lnSpc>
            </a:pPr>
            <a:fld id="{4AF827DE-2DC1-4548-A278-F9422C7311E3}"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7"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298" name="TextShape 2"/>
          <p:cNvSpPr txBox="1"/>
          <p:nvPr/>
        </p:nvSpPr>
        <p:spPr>
          <a:xfrm>
            <a:off x="3884760" y="8685360"/>
            <a:ext cx="2971440" cy="456840"/>
          </a:xfrm>
          <a:prstGeom prst="rect">
            <a:avLst/>
          </a:prstGeom>
          <a:noFill/>
          <a:ln>
            <a:noFill/>
          </a:ln>
        </p:spPr>
        <p:txBody>
          <a:bodyPr anchor="b"/>
          <a:p>
            <a:pPr algn="r">
              <a:lnSpc>
                <a:spcPct val="100000"/>
              </a:lnSpc>
            </a:pPr>
            <a:fld id="{3AB56A9A-4C82-40A7-A188-382052B6D7FA}"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00" name="TextShape 2"/>
          <p:cNvSpPr txBox="1"/>
          <p:nvPr/>
        </p:nvSpPr>
        <p:spPr>
          <a:xfrm>
            <a:off x="3884760" y="8685360"/>
            <a:ext cx="2971440" cy="456840"/>
          </a:xfrm>
          <a:prstGeom prst="rect">
            <a:avLst/>
          </a:prstGeom>
          <a:noFill/>
          <a:ln>
            <a:noFill/>
          </a:ln>
        </p:spPr>
        <p:txBody>
          <a:bodyPr anchor="b"/>
          <a:p>
            <a:pPr algn="r">
              <a:lnSpc>
                <a:spcPct val="100000"/>
              </a:lnSpc>
            </a:pPr>
            <a:fld id="{08170149-25A9-47E4-9CEC-2FDEE8B62781}"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body"/>
          </p:nvPr>
        </p:nvSpPr>
        <p:spPr>
          <a:xfrm>
            <a:off x="685800" y="4343400"/>
            <a:ext cx="5486040" cy="4114440"/>
          </a:xfrm>
          <a:prstGeom prst="rect">
            <a:avLst/>
          </a:prstGeom>
        </p:spPr>
        <p:txBody>
          <a:bodyPr/>
          <a:p>
            <a:pPr marL="216000" indent="-216000">
              <a:lnSpc>
                <a:spcPct val="100000"/>
              </a:lnSpc>
            </a:pPr>
            <a:r>
              <a:rPr b="0" lang="fr-CA" sz="1000" spc="-1" strike="noStrike">
                <a:solidFill>
                  <a:srgbClr val="000000"/>
                </a:solidFill>
                <a:uFill>
                  <a:solidFill>
                    <a:srgbClr val="ffffff"/>
                  </a:solidFill>
                </a:uFill>
                <a:latin typeface="Arial"/>
              </a:rPr>
              <a:t>Talked to the manager of the North Antelope Rochelle mine 107Mt/y</a:t>
            </a:r>
            <a:endParaRPr b="0" lang="fr-CA" sz="1000" spc="-1" strike="noStrike">
              <a:solidFill>
                <a:srgbClr val="000000"/>
              </a:solidFill>
              <a:uFill>
                <a:solidFill>
                  <a:srgbClr val="ffffff"/>
                </a:solidFill>
              </a:uFill>
              <a:latin typeface="Arial"/>
            </a:endParaRPr>
          </a:p>
          <a:p>
            <a:pPr marL="216000" indent="-216000">
              <a:lnSpc>
                <a:spcPct val="100000"/>
              </a:lnSpc>
            </a:pPr>
            <a:endParaRPr b="0" lang="fr-CA" sz="1000" spc="-1" strike="noStrike">
              <a:solidFill>
                <a:srgbClr val="000000"/>
              </a:solidFill>
              <a:uFill>
                <a:solidFill>
                  <a:srgbClr val="ffffff"/>
                </a:solidFill>
              </a:uFill>
              <a:latin typeface="Arial"/>
            </a:endParaRPr>
          </a:p>
          <a:p>
            <a:pPr marL="216000" indent="-216000">
              <a:lnSpc>
                <a:spcPct val="100000"/>
              </a:lnSpc>
            </a:pPr>
            <a:r>
              <a:rPr b="0" lang="fr-CA" sz="1000" spc="-1" strike="noStrike">
                <a:solidFill>
                  <a:srgbClr val="000000"/>
                </a:solidFill>
                <a:uFill>
                  <a:solidFill>
                    <a:srgbClr val="ffffff"/>
                  </a:solidFill>
                </a:uFill>
                <a:latin typeface="Arial"/>
              </a:rPr>
              <a:t>Met with researchers at Consol</a:t>
            </a:r>
            <a:endParaRPr b="0" lang="fr-CA" sz="1000" spc="-1" strike="noStrike">
              <a:solidFill>
                <a:srgbClr val="000000"/>
              </a:solidFill>
              <a:uFill>
                <a:solidFill>
                  <a:srgbClr val="ffffff"/>
                </a:solidFill>
              </a:uFill>
              <a:latin typeface="Arial"/>
            </a:endParaRPr>
          </a:p>
        </p:txBody>
      </p:sp>
      <p:sp>
        <p:nvSpPr>
          <p:cNvPr id="302" name="TextShape 2"/>
          <p:cNvSpPr txBox="1"/>
          <p:nvPr/>
        </p:nvSpPr>
        <p:spPr>
          <a:xfrm>
            <a:off x="3884760" y="8685360"/>
            <a:ext cx="2971440" cy="456840"/>
          </a:xfrm>
          <a:prstGeom prst="rect">
            <a:avLst/>
          </a:prstGeom>
          <a:noFill/>
          <a:ln>
            <a:noFill/>
          </a:ln>
        </p:spPr>
        <p:txBody>
          <a:bodyPr anchor="b"/>
          <a:p>
            <a:pPr algn="r">
              <a:lnSpc>
                <a:spcPct val="100000"/>
              </a:lnSpc>
            </a:pPr>
            <a:fld id="{D4274EB5-B743-4A76-9992-9224F60A3F38}"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04" name="TextShape 2"/>
          <p:cNvSpPr txBox="1"/>
          <p:nvPr/>
        </p:nvSpPr>
        <p:spPr>
          <a:xfrm>
            <a:off x="3884760" y="8685360"/>
            <a:ext cx="2971440" cy="456840"/>
          </a:xfrm>
          <a:prstGeom prst="rect">
            <a:avLst/>
          </a:prstGeom>
          <a:noFill/>
          <a:ln>
            <a:noFill/>
          </a:ln>
        </p:spPr>
        <p:txBody>
          <a:bodyPr anchor="b"/>
          <a:p>
            <a:pPr algn="r">
              <a:lnSpc>
                <a:spcPct val="100000"/>
              </a:lnSpc>
            </a:pPr>
            <a:fld id="{9C23E634-1669-4B55-BAEF-9ADD1CB8CF11}"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06" name="TextShape 2"/>
          <p:cNvSpPr txBox="1"/>
          <p:nvPr/>
        </p:nvSpPr>
        <p:spPr>
          <a:xfrm>
            <a:off x="3884760" y="8685360"/>
            <a:ext cx="2971440" cy="456840"/>
          </a:xfrm>
          <a:prstGeom prst="rect">
            <a:avLst/>
          </a:prstGeom>
          <a:noFill/>
          <a:ln>
            <a:noFill/>
          </a:ln>
        </p:spPr>
        <p:txBody>
          <a:bodyPr anchor="b"/>
          <a:p>
            <a:pPr algn="r">
              <a:lnSpc>
                <a:spcPct val="100000"/>
              </a:lnSpc>
            </a:pPr>
            <a:fld id="{D372537E-C036-4B66-BCF4-13F4096368CD}"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body"/>
          </p:nvPr>
        </p:nvSpPr>
        <p:spPr>
          <a:xfrm>
            <a:off x="685800" y="4343400"/>
            <a:ext cx="5486040" cy="4114440"/>
          </a:xfrm>
          <a:prstGeom prst="rect">
            <a:avLst/>
          </a:prstGeom>
        </p:spPr>
        <p:txBody>
          <a:bodyPr/>
          <a:p>
            <a:r>
              <a:rPr b="0" lang="fr-CA" sz="2000" spc="-1" strike="noStrike">
                <a:solidFill>
                  <a:srgbClr val="000000"/>
                </a:solidFill>
                <a:uFill>
                  <a:solidFill>
                    <a:srgbClr val="ffffff"/>
                  </a:solidFill>
                </a:uFill>
                <a:latin typeface="Arial"/>
              </a:rPr>
              <a:t>NBS statistics quote in </a:t>
            </a:r>
            <a:r>
              <a:rPr b="0" lang="fr-CA" sz="1200" spc="-1" strike="noStrike">
                <a:solidFill>
                  <a:srgbClr val="000000"/>
                </a:solidFill>
                <a:uFill>
                  <a:solidFill>
                    <a:srgbClr val="ffffff"/>
                  </a:solidFill>
                </a:uFill>
                <a:latin typeface="+mn-lt"/>
                <a:ea typeface="+mn-ea"/>
              </a:rPr>
              <a:t>IEA 2009 “Cleaner Coal in China”</a:t>
            </a:r>
            <a:endParaRPr b="0" lang="fr-CA" sz="1200" spc="-1" strike="noStrike">
              <a:solidFill>
                <a:srgbClr val="000000"/>
              </a:solidFill>
              <a:uFill>
                <a:solidFill>
                  <a:srgbClr val="ffffff"/>
                </a:solidFill>
              </a:uFill>
              <a:latin typeface="Arial"/>
            </a:endParaRPr>
          </a:p>
          <a:p>
            <a:endParaRPr b="0" lang="fr-CA" sz="1200" spc="-1" strike="noStrike">
              <a:solidFill>
                <a:srgbClr val="000000"/>
              </a:solidFill>
              <a:uFill>
                <a:solidFill>
                  <a:srgbClr val="ffffff"/>
                </a:solidFill>
              </a:uFill>
              <a:latin typeface="Arial"/>
            </a:endParaRPr>
          </a:p>
          <a:p>
            <a:pPr>
              <a:lnSpc>
                <a:spcPct val="100000"/>
              </a:lnSpc>
            </a:pPr>
            <a:r>
              <a:rPr b="0" lang="fr-CA" sz="2000" spc="-1" strike="noStrike">
                <a:solidFill>
                  <a:srgbClr val="000000"/>
                </a:solidFill>
                <a:uFill>
                  <a:solidFill>
                    <a:srgbClr val="ffffff"/>
                  </a:solidFill>
                </a:uFill>
                <a:latin typeface="+mn-lt"/>
                <a:ea typeface="+mn-ea"/>
              </a:rPr>
              <a:t>Xie Heping Liu Hong Wu Gang, Cornerstone Magazine, 2013 China’s Coal Industry Must follow the path of sustainable production capacity average depth</a:t>
            </a:r>
            <a:endParaRPr b="0" lang="fr-CA" sz="2000" spc="-1" strike="noStrike">
              <a:solidFill>
                <a:srgbClr val="000000"/>
              </a:solidFill>
              <a:uFill>
                <a:solidFill>
                  <a:srgbClr val="ffffff"/>
                </a:solidFill>
              </a:uFill>
              <a:latin typeface="Arial"/>
            </a:endParaRPr>
          </a:p>
          <a:p>
            <a:pPr>
              <a:lnSpc>
                <a:spcPct val="100000"/>
              </a:lnSpc>
            </a:pPr>
            <a:endParaRPr b="0" lang="fr-CA" sz="2000" spc="-1" strike="noStrike">
              <a:solidFill>
                <a:srgbClr val="000000"/>
              </a:solidFill>
              <a:uFill>
                <a:solidFill>
                  <a:srgbClr val="ffffff"/>
                </a:solidFill>
              </a:uFill>
              <a:latin typeface="Arial"/>
            </a:endParaRPr>
          </a:p>
        </p:txBody>
      </p:sp>
      <p:sp>
        <p:nvSpPr>
          <p:cNvPr id="308" name="TextShape 2"/>
          <p:cNvSpPr txBox="1"/>
          <p:nvPr/>
        </p:nvSpPr>
        <p:spPr>
          <a:xfrm>
            <a:off x="3884760" y="8685360"/>
            <a:ext cx="2971440" cy="456840"/>
          </a:xfrm>
          <a:prstGeom prst="rect">
            <a:avLst/>
          </a:prstGeom>
          <a:noFill/>
          <a:ln>
            <a:noFill/>
          </a:ln>
        </p:spPr>
        <p:txBody>
          <a:bodyPr anchor="b"/>
          <a:p>
            <a:pPr algn="r">
              <a:lnSpc>
                <a:spcPct val="100000"/>
              </a:lnSpc>
            </a:pPr>
            <a:fld id="{1CBA2C09-2C02-4B29-9696-5D03FCE445D5}"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body"/>
          </p:nvPr>
        </p:nvSpPr>
        <p:spPr>
          <a:xfrm>
            <a:off x="686520" y="4342320"/>
            <a:ext cx="5484960" cy="411408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10" name="TextShape 2"/>
          <p:cNvSpPr txBox="1"/>
          <p:nvPr/>
        </p:nvSpPr>
        <p:spPr>
          <a:xfrm>
            <a:off x="3884760" y="8685360"/>
            <a:ext cx="2971440" cy="456840"/>
          </a:xfrm>
          <a:prstGeom prst="rect">
            <a:avLst/>
          </a:prstGeom>
          <a:noFill/>
          <a:ln>
            <a:noFill/>
          </a:ln>
        </p:spPr>
        <p:txBody>
          <a:bodyPr anchor="b"/>
          <a:p>
            <a:pPr algn="r">
              <a:lnSpc>
                <a:spcPct val="100000"/>
              </a:lnSpc>
            </a:pPr>
            <a:fld id="{A5465F19-2412-4CF1-A6E7-A69FF4778ED6}"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12" name="TextShape 2"/>
          <p:cNvSpPr txBox="1"/>
          <p:nvPr/>
        </p:nvSpPr>
        <p:spPr>
          <a:xfrm>
            <a:off x="3884760" y="8685360"/>
            <a:ext cx="2971440" cy="456840"/>
          </a:xfrm>
          <a:prstGeom prst="rect">
            <a:avLst/>
          </a:prstGeom>
          <a:noFill/>
          <a:ln>
            <a:noFill/>
          </a:ln>
        </p:spPr>
        <p:txBody>
          <a:bodyPr anchor="b"/>
          <a:p>
            <a:pPr algn="r">
              <a:lnSpc>
                <a:spcPct val="100000"/>
              </a:lnSpc>
            </a:pPr>
            <a:fld id="{E0F6DFDD-65AB-436D-9DF0-BDD9DD20A92B}"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a:p>
            <a:endParaRPr b="0" lang="fr-CA" sz="2000" spc="-1" strike="noStrike">
              <a:solidFill>
                <a:srgbClr val="000000"/>
              </a:solidFill>
              <a:uFill>
                <a:solidFill>
                  <a:srgbClr val="ffffff"/>
                </a:solidFill>
              </a:uFill>
              <a:latin typeface="Arial"/>
            </a:endParaRPr>
          </a:p>
          <a:p>
            <a:endParaRPr b="0" lang="fr-CA" sz="2000" spc="-1" strike="noStrike">
              <a:solidFill>
                <a:srgbClr val="000000"/>
              </a:solidFill>
              <a:uFill>
                <a:solidFill>
                  <a:srgbClr val="ffffff"/>
                </a:solidFill>
              </a:uFill>
              <a:latin typeface="Arial"/>
            </a:endParaRPr>
          </a:p>
        </p:txBody>
      </p:sp>
      <p:sp>
        <p:nvSpPr>
          <p:cNvPr id="314" name="TextShape 2"/>
          <p:cNvSpPr txBox="1"/>
          <p:nvPr/>
        </p:nvSpPr>
        <p:spPr>
          <a:xfrm>
            <a:off x="3884760" y="8685360"/>
            <a:ext cx="2971440" cy="456840"/>
          </a:xfrm>
          <a:prstGeom prst="rect">
            <a:avLst/>
          </a:prstGeom>
          <a:noFill/>
          <a:ln>
            <a:noFill/>
          </a:ln>
        </p:spPr>
        <p:txBody>
          <a:bodyPr anchor="b"/>
          <a:p>
            <a:pPr algn="r">
              <a:lnSpc>
                <a:spcPct val="100000"/>
              </a:lnSpc>
            </a:pPr>
            <a:fld id="{5006267C-4936-4EDD-B2CF-26DEB95B263B}"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16" name="TextShape 2"/>
          <p:cNvSpPr txBox="1"/>
          <p:nvPr/>
        </p:nvSpPr>
        <p:spPr>
          <a:xfrm>
            <a:off x="3884760" y="8685360"/>
            <a:ext cx="2971440" cy="456840"/>
          </a:xfrm>
          <a:prstGeom prst="rect">
            <a:avLst/>
          </a:prstGeom>
          <a:noFill/>
          <a:ln>
            <a:noFill/>
          </a:ln>
        </p:spPr>
        <p:txBody>
          <a:bodyPr anchor="b"/>
          <a:p>
            <a:pPr algn="r">
              <a:lnSpc>
                <a:spcPct val="100000"/>
              </a:lnSpc>
            </a:pPr>
            <a:fld id="{6C4730B6-6820-4AE4-9C22-42FDFDD28A2F}"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7"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18" name="TextShape 2"/>
          <p:cNvSpPr txBox="1"/>
          <p:nvPr/>
        </p:nvSpPr>
        <p:spPr>
          <a:xfrm>
            <a:off x="3884760" y="8685360"/>
            <a:ext cx="2971440" cy="456840"/>
          </a:xfrm>
          <a:prstGeom prst="rect">
            <a:avLst/>
          </a:prstGeom>
          <a:noFill/>
          <a:ln>
            <a:noFill/>
          </a:ln>
        </p:spPr>
        <p:txBody>
          <a:bodyPr anchor="b"/>
          <a:p>
            <a:pPr algn="r">
              <a:lnSpc>
                <a:spcPct val="100000"/>
              </a:lnSpc>
            </a:pPr>
            <a:fld id="{5C3656D3-FCA1-4FBD-8C64-E6268029FAF2}"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20" name="TextShape 2"/>
          <p:cNvSpPr txBox="1"/>
          <p:nvPr/>
        </p:nvSpPr>
        <p:spPr>
          <a:xfrm>
            <a:off x="3884760" y="8685360"/>
            <a:ext cx="2971440" cy="456840"/>
          </a:xfrm>
          <a:prstGeom prst="rect">
            <a:avLst/>
          </a:prstGeom>
          <a:noFill/>
          <a:ln>
            <a:noFill/>
          </a:ln>
        </p:spPr>
        <p:txBody>
          <a:bodyPr anchor="b"/>
          <a:p>
            <a:pPr algn="r">
              <a:lnSpc>
                <a:spcPct val="100000"/>
              </a:lnSpc>
            </a:pPr>
            <a:fld id="{6755055F-4E5C-4C83-9EC9-E78103FBBCF8}"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PlaceHolder 1"/>
          <p:cNvSpPr>
            <a:spLocks noGrp="1"/>
          </p:cNvSpPr>
          <p:nvPr>
            <p:ph type="body"/>
          </p:nvPr>
        </p:nvSpPr>
        <p:spPr>
          <a:xfrm>
            <a:off x="685800" y="4343400"/>
            <a:ext cx="5486040" cy="4114440"/>
          </a:xfrm>
          <a:prstGeom prst="rect">
            <a:avLst/>
          </a:prstGeom>
        </p:spPr>
        <p:txBody>
          <a:bodyPr/>
          <a:p>
            <a:endParaRPr b="0" lang="fr-CA" sz="2000" spc="-1" strike="noStrike">
              <a:solidFill>
                <a:srgbClr val="000000"/>
              </a:solidFill>
              <a:uFill>
                <a:solidFill>
                  <a:srgbClr val="ffffff"/>
                </a:solidFill>
              </a:uFill>
              <a:latin typeface="Arial"/>
            </a:endParaRPr>
          </a:p>
        </p:txBody>
      </p:sp>
      <p:sp>
        <p:nvSpPr>
          <p:cNvPr id="322" name="TextShape 2"/>
          <p:cNvSpPr txBox="1"/>
          <p:nvPr/>
        </p:nvSpPr>
        <p:spPr>
          <a:xfrm>
            <a:off x="3884760" y="8685360"/>
            <a:ext cx="2971440" cy="456840"/>
          </a:xfrm>
          <a:prstGeom prst="rect">
            <a:avLst/>
          </a:prstGeom>
          <a:noFill/>
          <a:ln>
            <a:noFill/>
          </a:ln>
        </p:spPr>
        <p:txBody>
          <a:bodyPr anchor="b"/>
          <a:p>
            <a:pPr algn="r">
              <a:lnSpc>
                <a:spcPct val="100000"/>
              </a:lnSpc>
            </a:pPr>
            <a:fld id="{C8A87DF9-3C82-4993-916A-C35A334605EF}"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type="body"/>
          </p:nvPr>
        </p:nvSpPr>
        <p:spPr>
          <a:xfrm>
            <a:off x="685800" y="4343400"/>
            <a:ext cx="5486040" cy="4114440"/>
          </a:xfrm>
          <a:prstGeom prst="rect">
            <a:avLst/>
          </a:prstGeom>
        </p:spPr>
        <p:txBody>
          <a:bodyPr/>
          <a:p>
            <a:r>
              <a:rPr b="0" lang="fr-CA" sz="1200" spc="-1" strike="noStrike">
                <a:solidFill>
                  <a:srgbClr val="000000"/>
                </a:solidFill>
                <a:uFill>
                  <a:solidFill>
                    <a:srgbClr val="ffffff"/>
                  </a:solidFill>
                </a:uFill>
                <a:latin typeface="+mn-lt"/>
                <a:ea typeface="+mn-ea"/>
              </a:rPr>
              <a:t>Atmospheric inventories calculated at 2.12GtC/ppm</a:t>
            </a:r>
            <a:endParaRPr b="0" lang="fr-CA" sz="1200" spc="-1" strike="noStrike">
              <a:solidFill>
                <a:srgbClr val="000000"/>
              </a:solidFill>
              <a:uFill>
                <a:solidFill>
                  <a:srgbClr val="ffffff"/>
                </a:solidFill>
              </a:uFill>
              <a:latin typeface="Arial"/>
            </a:endParaRPr>
          </a:p>
          <a:p>
            <a:endParaRPr b="0" lang="fr-CA" sz="1200" spc="-1" strike="noStrike">
              <a:solidFill>
                <a:srgbClr val="000000"/>
              </a:solidFill>
              <a:uFill>
                <a:solidFill>
                  <a:srgbClr val="ffffff"/>
                </a:solidFill>
              </a:uFill>
              <a:latin typeface="Arial"/>
            </a:endParaRPr>
          </a:p>
          <a:p>
            <a:r>
              <a:rPr b="0" lang="fr-CA" sz="1200" spc="-1" strike="noStrike">
                <a:solidFill>
                  <a:srgbClr val="000000"/>
                </a:solidFill>
                <a:uFill>
                  <a:solidFill>
                    <a:srgbClr val="ffffff"/>
                  </a:solidFill>
                </a:uFill>
                <a:latin typeface="+mn-lt"/>
                <a:ea typeface="+mn-ea"/>
              </a:rPr>
              <a:t>Gas reserves </a:t>
            </a:r>
            <a:r>
              <a:rPr b="0" lang="fr-CA" sz="1200" spc="-1" strike="noStrike">
                <a:solidFill>
                  <a:srgbClr val="000000"/>
                </a:solidFill>
                <a:uFill>
                  <a:solidFill>
                    <a:srgbClr val="ffffff"/>
                  </a:solidFill>
                </a:uFill>
                <a:latin typeface="Symbol"/>
                <a:ea typeface="+mn-ea"/>
              </a:rPr>
              <a:t></a:t>
            </a:r>
            <a:r>
              <a:rPr b="0" lang="fr-CA" sz="1200" spc="-1" strike="noStrike">
                <a:solidFill>
                  <a:srgbClr val="000000"/>
                </a:solidFill>
                <a:uFill>
                  <a:solidFill>
                    <a:srgbClr val="ffffff"/>
                  </a:solidFill>
                </a:uFill>
                <a:latin typeface="+mn-lt"/>
                <a:ea typeface="+mn-ea"/>
              </a:rPr>
              <a:t>50%</a:t>
            </a:r>
            <a:endParaRPr b="0" lang="fr-CA" sz="1200" spc="-1" strike="noStrike">
              <a:solidFill>
                <a:srgbClr val="000000"/>
              </a:solidFill>
              <a:uFill>
                <a:solidFill>
                  <a:srgbClr val="ffffff"/>
                </a:solidFill>
              </a:uFill>
              <a:latin typeface="Arial"/>
            </a:endParaRPr>
          </a:p>
          <a:p>
            <a:r>
              <a:rPr b="0" lang="fr-CA" sz="1200" spc="-1" strike="noStrike">
                <a:solidFill>
                  <a:srgbClr val="000000"/>
                </a:solidFill>
                <a:uFill>
                  <a:solidFill>
                    <a:srgbClr val="ffffff"/>
                  </a:solidFill>
                </a:uFill>
                <a:latin typeface="+mn-lt"/>
                <a:ea typeface="+mn-ea"/>
              </a:rPr>
              <a:t>Oil reserves </a:t>
            </a:r>
            <a:r>
              <a:rPr b="0" lang="fr-CA" sz="1200" spc="-1" strike="noStrike">
                <a:solidFill>
                  <a:srgbClr val="000000"/>
                </a:solidFill>
                <a:uFill>
                  <a:solidFill>
                    <a:srgbClr val="ffffff"/>
                  </a:solidFill>
                </a:uFill>
                <a:latin typeface="Symbol"/>
                <a:ea typeface="+mn-ea"/>
              </a:rPr>
              <a:t></a:t>
            </a:r>
            <a:r>
              <a:rPr b="0" lang="fr-CA" sz="1200" spc="-1" strike="noStrike">
                <a:solidFill>
                  <a:srgbClr val="000000"/>
                </a:solidFill>
                <a:uFill>
                  <a:solidFill>
                    <a:srgbClr val="ffffff"/>
                  </a:solidFill>
                </a:uFill>
                <a:latin typeface="+mn-lt"/>
                <a:ea typeface="+mn-ea"/>
              </a:rPr>
              <a:t>20%</a:t>
            </a:r>
            <a:endParaRPr b="0" lang="fr-CA" sz="1200" spc="-1" strike="noStrike">
              <a:solidFill>
                <a:srgbClr val="000000"/>
              </a:solidFill>
              <a:uFill>
                <a:solidFill>
                  <a:srgbClr val="ffffff"/>
                </a:solidFill>
              </a:uFill>
              <a:latin typeface="Arial"/>
            </a:endParaRPr>
          </a:p>
          <a:p>
            <a:r>
              <a:rPr b="0" lang="fr-CA" sz="1200" spc="-1" strike="noStrike">
                <a:solidFill>
                  <a:srgbClr val="000000"/>
                </a:solidFill>
                <a:uFill>
                  <a:solidFill>
                    <a:srgbClr val="ffffff"/>
                  </a:solidFill>
                </a:uFill>
                <a:latin typeface="+mn-lt"/>
                <a:ea typeface="+mn-ea"/>
              </a:rPr>
              <a:t>Coal reserves </a:t>
            </a:r>
            <a:r>
              <a:rPr b="0" lang="fr-CA" sz="1200" spc="-1" strike="noStrike">
                <a:solidFill>
                  <a:srgbClr val="000000"/>
                </a:solidFill>
                <a:uFill>
                  <a:solidFill>
                    <a:srgbClr val="ffffff"/>
                  </a:solidFill>
                </a:uFill>
                <a:latin typeface="Symbol"/>
                <a:ea typeface="+mn-ea"/>
              </a:rPr>
              <a:t></a:t>
            </a:r>
            <a:r>
              <a:rPr b="0" lang="fr-CA" sz="1200" spc="-1" strike="noStrike">
                <a:solidFill>
                  <a:srgbClr val="000000"/>
                </a:solidFill>
                <a:uFill>
                  <a:solidFill>
                    <a:srgbClr val="ffffff"/>
                  </a:solidFill>
                </a:uFill>
                <a:latin typeface="+mn-lt"/>
                <a:ea typeface="+mn-ea"/>
              </a:rPr>
              <a:t>10%</a:t>
            </a:r>
            <a:endParaRPr b="0" lang="fr-CA" sz="1200" spc="-1" strike="noStrike">
              <a:solidFill>
                <a:srgbClr val="000000"/>
              </a:solidFill>
              <a:uFill>
                <a:solidFill>
                  <a:srgbClr val="ffffff"/>
                </a:solidFill>
              </a:uFill>
              <a:latin typeface="Arial"/>
            </a:endParaRPr>
          </a:p>
          <a:p>
            <a:endParaRPr b="0" lang="fr-CA" sz="1200" spc="-1" strike="noStrike">
              <a:solidFill>
                <a:srgbClr val="000000"/>
              </a:solidFill>
              <a:uFill>
                <a:solidFill>
                  <a:srgbClr val="ffffff"/>
                </a:solidFill>
              </a:uFill>
              <a:latin typeface="Arial"/>
            </a:endParaRPr>
          </a:p>
        </p:txBody>
      </p:sp>
      <p:sp>
        <p:nvSpPr>
          <p:cNvPr id="324" name="TextShape 2"/>
          <p:cNvSpPr txBox="1"/>
          <p:nvPr/>
        </p:nvSpPr>
        <p:spPr>
          <a:xfrm>
            <a:off x="3884760" y="8685360"/>
            <a:ext cx="2971440" cy="456840"/>
          </a:xfrm>
          <a:prstGeom prst="rect">
            <a:avLst/>
          </a:prstGeom>
          <a:noFill/>
          <a:ln>
            <a:noFill/>
          </a:ln>
        </p:spPr>
        <p:txBody>
          <a:bodyPr anchor="b"/>
          <a:p>
            <a:pPr algn="r">
              <a:lnSpc>
                <a:spcPct val="100000"/>
              </a:lnSpc>
            </a:pPr>
            <a:fld id="{42C194FE-6FA2-49B7-B2FE-F8C9F4BC3C89}" type="slidenum">
              <a:rPr b="0" lang="fr-CA" sz="1200" spc="-1" strike="noStrike">
                <a:solidFill>
                  <a:srgbClr val="000000"/>
                </a:solidFill>
                <a:uFill>
                  <a:solidFill>
                    <a:srgbClr val="ffffff"/>
                  </a:solidFill>
                </a:uFill>
                <a:latin typeface="+mn-lt"/>
                <a:ea typeface="+mn-ea"/>
              </a:rPr>
              <a:t>&lt;numéro&gt;</a:t>
            </a:fld>
            <a:endParaRPr b="0" lang="fr-CA" sz="1200" spc="-1" strike="noStrike">
              <a:solidFill>
                <a:srgbClr val="000000"/>
              </a:solidFill>
              <a:uFill>
                <a:solidFill>
                  <a:srgbClr val="ffffff"/>
                </a:solidFill>
              </a:uFill>
              <a:latin typeface="Times New Roman"/>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body"/>
          </p:nvPr>
        </p:nvSpPr>
        <p:spPr>
          <a:xfrm>
            <a:off x="686520" y="4342320"/>
            <a:ext cx="5484960" cy="4114080"/>
          </a:xfrm>
          <a:prstGeom prst="rect">
            <a:avLst/>
          </a:prstGeom>
        </p:spPr>
        <p:txBody>
          <a:bodyPr/>
          <a:p>
            <a:pPr marL="222840" indent="-222480">
              <a:lnSpc>
                <a:spcPct val="100000"/>
              </a:lnSpc>
            </a:pPr>
            <a:endParaRPr b="0" lang="fr-CA" sz="2000" spc="-1" strike="noStrike">
              <a:solidFill>
                <a:srgbClr val="000000"/>
              </a:solidFill>
              <a:uFill>
                <a:solidFill>
                  <a:srgbClr val="ffffff"/>
                </a:solidFill>
              </a:uFill>
              <a:latin typeface="Arial"/>
            </a:endParaRPr>
          </a:p>
          <a:p>
            <a:pPr marL="222840" indent="-222480">
              <a:lnSpc>
                <a:spcPct val="100000"/>
              </a:lnSpc>
            </a:pPr>
            <a:endParaRPr b="0" lang="fr-CA" sz="2000" spc="-1" strike="noStrike">
              <a:solidFill>
                <a:srgbClr val="000000"/>
              </a:solidFill>
              <a:uFill>
                <a:solidFill>
                  <a:srgbClr val="ffffff"/>
                </a:solidFill>
              </a:uFill>
              <a:latin typeface="Arial"/>
            </a:endParaRPr>
          </a:p>
        </p:txBody>
      </p:sp>
      <p:sp>
        <p:nvSpPr>
          <p:cNvPr id="326" name="TextShape 2"/>
          <p:cNvSpPr txBox="1"/>
          <p:nvPr/>
        </p:nvSpPr>
        <p:spPr>
          <a:xfrm>
            <a:off x="3884760" y="8685360"/>
            <a:ext cx="2971440" cy="456840"/>
          </a:xfrm>
          <a:prstGeom prst="rect">
            <a:avLst/>
          </a:prstGeom>
          <a:noFill/>
          <a:ln>
            <a:noFill/>
          </a:ln>
        </p:spPr>
        <p:txBody>
          <a:bodyPr anchor="b"/>
          <a:p>
            <a:pPr algn="r">
              <a:lnSpc>
                <a:spcPct val="100000"/>
              </a:lnSpc>
            </a:pPr>
            <a:fld id="{2C7FEA99-E3DE-4B57-9567-978C3EAA1478}" type="slidenum">
              <a:rPr b="0" lang="fr-CA" sz="1200" spc="-1" strike="noStrike">
                <a:solidFill>
                  <a:srgbClr val="000000"/>
                </a:solidFill>
                <a:uFill>
                  <a:solidFill>
                    <a:srgbClr val="ffffff"/>
                  </a:solidFill>
                </a:uFill>
                <a:latin typeface="Arial"/>
              </a:rPr>
              <a:t>&lt;numéro&gt;</a:t>
            </a:fld>
            <a:endParaRPr b="0" lang="fr-CA" sz="12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8.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1" name="PlaceHolder 3"/>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6" name="PlaceHolder 3"/>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7" name="PlaceHolder 4"/>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20"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21"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24"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25" name="PlaceHolder 4"/>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457200" y="160020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28" name="PlaceHolder 3"/>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31"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32"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33" name="PlaceHolder 5"/>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36" name="PlaceHolder 3"/>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pic>
        <p:nvPicPr>
          <p:cNvPr id="37" name="" descr=""/>
          <p:cNvPicPr/>
          <p:nvPr/>
        </p:nvPicPr>
        <p:blipFill>
          <a:blip r:embed="rId2"/>
          <a:stretch/>
        </p:blipFill>
        <p:spPr>
          <a:xfrm>
            <a:off x="1735560" y="1599840"/>
            <a:ext cx="5671800" cy="4525560"/>
          </a:xfrm>
          <a:prstGeom prst="rect">
            <a:avLst/>
          </a:prstGeom>
          <a:ln>
            <a:noFill/>
          </a:ln>
        </p:spPr>
      </p:pic>
      <p:pic>
        <p:nvPicPr>
          <p:cNvPr id="38" name="" descr=""/>
          <p:cNvPicPr/>
          <p:nvPr/>
        </p:nvPicPr>
        <p:blipFill>
          <a:blip r:embed="rId3"/>
          <a:stretch/>
        </p:blipFill>
        <p:spPr>
          <a:xfrm>
            <a:off x="1735560" y="1599840"/>
            <a:ext cx="5671800" cy="452556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46"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48"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50"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51" name="PlaceHolder 3"/>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55"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56" name="PlaceHolder 3"/>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57" name="PlaceHolder 4"/>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59"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60"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61"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63"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64"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65" name="PlaceHolder 4"/>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67" name="PlaceHolder 2"/>
          <p:cNvSpPr>
            <a:spLocks noGrp="1"/>
          </p:cNvSpPr>
          <p:nvPr>
            <p:ph type="body"/>
          </p:nvPr>
        </p:nvSpPr>
        <p:spPr>
          <a:xfrm>
            <a:off x="457200" y="160020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68" name="PlaceHolder 3"/>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70"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71"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72"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73" name="PlaceHolder 5"/>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75"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76" name="PlaceHolder 3"/>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pic>
        <p:nvPicPr>
          <p:cNvPr id="77" name="" descr=""/>
          <p:cNvPicPr/>
          <p:nvPr/>
        </p:nvPicPr>
        <p:blipFill>
          <a:blip r:embed="rId2"/>
          <a:stretch/>
        </p:blipFill>
        <p:spPr>
          <a:xfrm>
            <a:off x="1735560" y="1599840"/>
            <a:ext cx="5671800" cy="4525560"/>
          </a:xfrm>
          <a:prstGeom prst="rect">
            <a:avLst/>
          </a:prstGeom>
          <a:ln>
            <a:noFill/>
          </a:ln>
        </p:spPr>
      </p:pic>
      <p:pic>
        <p:nvPicPr>
          <p:cNvPr id="78" name="" descr=""/>
          <p:cNvPicPr/>
          <p:nvPr/>
        </p:nvPicPr>
        <p:blipFill>
          <a:blip r:embed="rId3"/>
          <a:stretch/>
        </p:blipFill>
        <p:spPr>
          <a:xfrm>
            <a:off x="1735560" y="1599840"/>
            <a:ext cx="5671800" cy="452556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85"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87"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89"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90" name="PlaceHolder 3"/>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94"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95" name="PlaceHolder 3"/>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96" name="PlaceHolder 4"/>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98"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99"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00"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02"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03"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04" name="PlaceHolder 4"/>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06" name="PlaceHolder 2"/>
          <p:cNvSpPr>
            <a:spLocks noGrp="1"/>
          </p:cNvSpPr>
          <p:nvPr>
            <p:ph type="body"/>
          </p:nvPr>
        </p:nvSpPr>
        <p:spPr>
          <a:xfrm>
            <a:off x="457200" y="160020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07" name="PlaceHolder 3"/>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09"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10"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11"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12" name="PlaceHolder 5"/>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14"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15" name="PlaceHolder 3"/>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pic>
        <p:nvPicPr>
          <p:cNvPr id="116" name="" descr=""/>
          <p:cNvPicPr/>
          <p:nvPr/>
        </p:nvPicPr>
        <p:blipFill>
          <a:blip r:embed="rId2"/>
          <a:stretch/>
        </p:blipFill>
        <p:spPr>
          <a:xfrm>
            <a:off x="1735560" y="1599840"/>
            <a:ext cx="5671800" cy="4525560"/>
          </a:xfrm>
          <a:prstGeom prst="rect">
            <a:avLst/>
          </a:prstGeom>
          <a:ln>
            <a:noFill/>
          </a:ln>
        </p:spPr>
      </p:pic>
      <p:pic>
        <p:nvPicPr>
          <p:cNvPr id="117" name="" descr=""/>
          <p:cNvPicPr/>
          <p:nvPr/>
        </p:nvPicPr>
        <p:blipFill>
          <a:blip r:embed="rId3"/>
          <a:stretch/>
        </p:blipFill>
        <p:spPr>
          <a:xfrm>
            <a:off x="1735560" y="1599840"/>
            <a:ext cx="5671800" cy="4525560"/>
          </a:xfrm>
          <a:prstGeom prst="rect">
            <a:avLst/>
          </a:prstGeom>
          <a:ln>
            <a:noFill/>
          </a:ln>
        </p:spPr>
      </p:pic>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25"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27"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29"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30" name="PlaceHolder 3"/>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2"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fr-CA" sz="3200" spc="-1" strike="noStrike">
              <a:solidFill>
                <a:srgbClr val="000000"/>
              </a:solidFill>
              <a:uFill>
                <a:solidFill>
                  <a:srgbClr val="ffffff"/>
                </a:solidFill>
              </a:u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34"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35" name="PlaceHolder 3"/>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36" name="PlaceHolder 4"/>
          <p:cNvSpPr>
            <a:spLocks noGrp="1"/>
          </p:cNvSpPr>
          <p:nvPr>
            <p:ph type="body"/>
          </p:nvPr>
        </p:nvSpPr>
        <p:spPr>
          <a:xfrm>
            <a:off x="467424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38" name="PlaceHolder 2"/>
          <p:cNvSpPr>
            <a:spLocks noGrp="1"/>
          </p:cNvSpPr>
          <p:nvPr>
            <p:ph type="body"/>
          </p:nvPr>
        </p:nvSpPr>
        <p:spPr>
          <a:xfrm>
            <a:off x="457200" y="1600200"/>
            <a:ext cx="401580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39"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40"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42"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43"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44" name="PlaceHolder 4"/>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46" name="PlaceHolder 2"/>
          <p:cNvSpPr>
            <a:spLocks noGrp="1"/>
          </p:cNvSpPr>
          <p:nvPr>
            <p:ph type="body"/>
          </p:nvPr>
        </p:nvSpPr>
        <p:spPr>
          <a:xfrm>
            <a:off x="457200" y="160020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47" name="PlaceHolder 3"/>
          <p:cNvSpPr>
            <a:spLocks noGrp="1"/>
          </p:cNvSpPr>
          <p:nvPr>
            <p:ph type="body"/>
          </p:nvPr>
        </p:nvSpPr>
        <p:spPr>
          <a:xfrm>
            <a:off x="457200" y="3964320"/>
            <a:ext cx="822924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49" name="PlaceHolder 2"/>
          <p:cNvSpPr>
            <a:spLocks noGrp="1"/>
          </p:cNvSpPr>
          <p:nvPr>
            <p:ph type="body"/>
          </p:nvPr>
        </p:nvSpPr>
        <p:spPr>
          <a:xfrm>
            <a:off x="45720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50" name="PlaceHolder 3"/>
          <p:cNvSpPr>
            <a:spLocks noGrp="1"/>
          </p:cNvSpPr>
          <p:nvPr>
            <p:ph type="body"/>
          </p:nvPr>
        </p:nvSpPr>
        <p:spPr>
          <a:xfrm>
            <a:off x="4674240" y="160020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51" name="PlaceHolder 4"/>
          <p:cNvSpPr>
            <a:spLocks noGrp="1"/>
          </p:cNvSpPr>
          <p:nvPr>
            <p:ph type="body"/>
          </p:nvPr>
        </p:nvSpPr>
        <p:spPr>
          <a:xfrm>
            <a:off x="467424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52" name="PlaceHolder 5"/>
          <p:cNvSpPr>
            <a:spLocks noGrp="1"/>
          </p:cNvSpPr>
          <p:nvPr>
            <p:ph type="body"/>
          </p:nvPr>
        </p:nvSpPr>
        <p:spPr>
          <a:xfrm>
            <a:off x="457200" y="3964320"/>
            <a:ext cx="4015800" cy="2158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74680"/>
            <a:ext cx="8229240" cy="1142640"/>
          </a:xfrm>
          <a:prstGeom prst="rect">
            <a:avLst/>
          </a:prstGeom>
        </p:spPr>
        <p:txBody>
          <a:bodyPr lIns="0" rIns="0" tIns="0" bIns="0" anchor="ctr"/>
          <a:p>
            <a:endParaRPr b="0" lang="en-US" sz="1800" spc="-1" strike="noStrike">
              <a:solidFill>
                <a:srgbClr val="000000"/>
              </a:solidFill>
              <a:uFill>
                <a:solidFill>
                  <a:srgbClr val="ffffff"/>
                </a:solidFill>
              </a:uFill>
              <a:latin typeface="Arial"/>
            </a:endParaRPr>
          </a:p>
        </p:txBody>
      </p:sp>
      <p:sp>
        <p:nvSpPr>
          <p:cNvPr id="154" name="PlaceHolder 2"/>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sp>
        <p:nvSpPr>
          <p:cNvPr id="155" name="PlaceHolder 3"/>
          <p:cNvSpPr>
            <a:spLocks noGrp="1"/>
          </p:cNvSpPr>
          <p:nvPr>
            <p:ph type="body"/>
          </p:nvPr>
        </p:nvSpPr>
        <p:spPr>
          <a:xfrm>
            <a:off x="457200" y="1600200"/>
            <a:ext cx="8229240" cy="4525560"/>
          </a:xfrm>
          <a:prstGeom prst="rect">
            <a:avLst/>
          </a:prstGeom>
        </p:spPr>
        <p:txBody>
          <a:bodyPr lIns="0" rIns="0" tIns="0" bIns="0">
            <a:normAutofit/>
          </a:bodyPr>
          <a:p>
            <a:endParaRPr b="0" lang="en-US" sz="2400" spc="-1" strike="noStrike">
              <a:solidFill>
                <a:srgbClr val="333399"/>
              </a:solidFill>
              <a:uFill>
                <a:solidFill>
                  <a:srgbClr val="ffffff"/>
                </a:solidFill>
              </a:uFill>
              <a:latin typeface="Calibri"/>
            </a:endParaRPr>
          </a:p>
        </p:txBody>
      </p:sp>
      <p:pic>
        <p:nvPicPr>
          <p:cNvPr id="156" name="" descr=""/>
          <p:cNvPicPr/>
          <p:nvPr/>
        </p:nvPicPr>
        <p:blipFill>
          <a:blip r:embed="rId2"/>
          <a:stretch/>
        </p:blipFill>
        <p:spPr>
          <a:xfrm>
            <a:off x="1735560" y="1599840"/>
            <a:ext cx="5671800" cy="4525560"/>
          </a:xfrm>
          <a:prstGeom prst="rect">
            <a:avLst/>
          </a:prstGeom>
          <a:ln>
            <a:noFill/>
          </a:ln>
        </p:spPr>
      </p:pic>
      <p:pic>
        <p:nvPicPr>
          <p:cNvPr id="157" name="" descr=""/>
          <p:cNvPicPr/>
          <p:nvPr/>
        </p:nvPicPr>
        <p:blipFill>
          <a:blip r:embed="rId3"/>
          <a:stretch/>
        </p:blipFill>
        <p:spPr>
          <a:xfrm>
            <a:off x="1735560" y="1599840"/>
            <a:ext cx="5671800" cy="452556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1143000"/>
            <a:ext cx="7772040" cy="1469520"/>
          </a:xfrm>
          <a:prstGeom prst="rect">
            <a:avLst/>
          </a:prstGeom>
        </p:spPr>
        <p:txBody>
          <a:bodyPr anchor="ctr"/>
          <a:p>
            <a:pPr algn="ctr">
              <a:lnSpc>
                <a:spcPct val="100000"/>
              </a:lnSpc>
            </a:pPr>
            <a:r>
              <a:rPr b="0" lang="en-US" sz="4400" spc="-1" strike="noStrike">
                <a:solidFill>
                  <a:srgbClr val="333399"/>
                </a:solidFill>
                <a:uFill>
                  <a:solidFill>
                    <a:srgbClr val="ffffff"/>
                  </a:solidFill>
                </a:uFill>
                <a:latin typeface="Calibri"/>
              </a:rPr>
              <a:t>Click to edit Master title style</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dt"/>
          </p:nvPr>
        </p:nvSpPr>
        <p:spPr>
          <a:xfrm>
            <a:off x="457200" y="6245280"/>
            <a:ext cx="2133360" cy="475920"/>
          </a:xfrm>
          <a:prstGeom prst="rect">
            <a:avLst/>
          </a:prstGeom>
        </p:spPr>
        <p:txBody>
          <a:bodyPr/>
          <a:p>
            <a:pPr>
              <a:lnSpc>
                <a:spcPct val="100000"/>
              </a:lnSpc>
            </a:pPr>
            <a:fld id="{19039FCE-712D-44BF-B009-4BF624214E77}" type="datetime">
              <a:rPr b="0" lang="fr-CA" sz="1400" spc="-1" strike="noStrike">
                <a:solidFill>
                  <a:srgbClr val="333399"/>
                </a:solidFill>
                <a:uFill>
                  <a:solidFill>
                    <a:srgbClr val="ffffff"/>
                  </a:solidFill>
                </a:uFill>
                <a:latin typeface="Arial"/>
              </a:rPr>
              <a:t>18-9-23</a:t>
            </a:fld>
            <a:endParaRPr b="0" lang="fr-CA" sz="1400" spc="-1" strike="noStrike">
              <a:solidFill>
                <a:srgbClr val="000000"/>
              </a:solidFill>
              <a:uFill>
                <a:solidFill>
                  <a:srgbClr val="ffffff"/>
                </a:solidFill>
              </a:uFill>
              <a:latin typeface="Times New Roman"/>
            </a:endParaRPr>
          </a:p>
        </p:txBody>
      </p:sp>
      <p:sp>
        <p:nvSpPr>
          <p:cNvPr id="2" name="PlaceHolder 3"/>
          <p:cNvSpPr>
            <a:spLocks noGrp="1"/>
          </p:cNvSpPr>
          <p:nvPr>
            <p:ph type="ftr"/>
          </p:nvPr>
        </p:nvSpPr>
        <p:spPr>
          <a:xfrm>
            <a:off x="3124080" y="6245280"/>
            <a:ext cx="2895120" cy="475920"/>
          </a:xfrm>
          <a:prstGeom prst="rect">
            <a:avLst/>
          </a:prstGeom>
        </p:spPr>
        <p:txBody>
          <a:bodyPr/>
          <a:p>
            <a:endParaRPr b="0" lang="fr-CA" sz="2400" spc="-1" strike="noStrike">
              <a:solidFill>
                <a:srgbClr val="000000"/>
              </a:solidFill>
              <a:uFill>
                <a:solidFill>
                  <a:srgbClr val="ffffff"/>
                </a:solidFill>
              </a:uFill>
              <a:latin typeface="Times New Roman"/>
            </a:endParaRPr>
          </a:p>
        </p:txBody>
      </p:sp>
      <p:sp>
        <p:nvSpPr>
          <p:cNvPr id="3" name="PlaceHolder 4"/>
          <p:cNvSpPr>
            <a:spLocks noGrp="1"/>
          </p:cNvSpPr>
          <p:nvPr>
            <p:ph type="sldNum"/>
          </p:nvPr>
        </p:nvSpPr>
        <p:spPr>
          <a:xfrm>
            <a:off x="6553080" y="6245280"/>
            <a:ext cx="2133360" cy="475920"/>
          </a:xfrm>
          <a:prstGeom prst="rect">
            <a:avLst/>
          </a:prstGeom>
        </p:spPr>
        <p:txBody>
          <a:bodyPr/>
          <a:p>
            <a:pPr algn="r">
              <a:lnSpc>
                <a:spcPct val="100000"/>
              </a:lnSpc>
            </a:pPr>
            <a:fld id="{DF3FC9DF-926E-494D-B83C-C55BDEFC0FB0}" type="slidenum">
              <a:rPr b="0" lang="fr-CA" sz="1400" spc="-1" strike="noStrike">
                <a:solidFill>
                  <a:srgbClr val="333399"/>
                </a:solidFill>
                <a:uFill>
                  <a:solidFill>
                    <a:srgbClr val="ffffff"/>
                  </a:solidFill>
                </a:uFill>
                <a:latin typeface="Calibri"/>
              </a:rPr>
              <a:t>&lt;numéro&gt;</a:t>
            </a:fld>
            <a:endParaRPr b="0" lang="fr-CA" sz="1400" spc="-1" strike="noStrike">
              <a:solidFill>
                <a:srgbClr val="000000"/>
              </a:solidFill>
              <a:uFill>
                <a:solidFill>
                  <a:srgbClr val="ffffff"/>
                </a:solidFill>
              </a:uFill>
              <a:latin typeface="Times New Roman"/>
            </a:endParaRPr>
          </a:p>
        </p:txBody>
      </p:sp>
      <p:sp>
        <p:nvSpPr>
          <p:cNvPr id="4"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400" spc="-1" strike="noStrike">
                <a:solidFill>
                  <a:srgbClr val="333399"/>
                </a:solidFill>
                <a:uFill>
                  <a:solidFill>
                    <a:srgbClr val="ffffff"/>
                  </a:solidFill>
                </a:uFill>
                <a:latin typeface="Calibri"/>
              </a:rPr>
              <a:t>Cliquez pour éditer le format du plan de texte</a:t>
            </a:r>
            <a:endParaRPr b="0" lang="en-US" sz="2400" spc="-1" strike="noStrike">
              <a:solidFill>
                <a:srgbClr val="333399"/>
              </a:solidFill>
              <a:uFill>
                <a:solidFill>
                  <a:srgbClr val="ffffff"/>
                </a:solidFill>
              </a:uFill>
              <a:latin typeface="Calibri"/>
            </a:endParaRPr>
          </a:p>
          <a:p>
            <a:pPr lvl="1" marL="864000" indent="-324000">
              <a:spcBef>
                <a:spcPts val="1134"/>
              </a:spcBef>
              <a:buClr>
                <a:srgbClr val="000000"/>
              </a:buClr>
              <a:buSzPct val="75000"/>
              <a:buFont typeface="Symbol" charset="2"/>
              <a:buChar char=""/>
            </a:pPr>
            <a:r>
              <a:rPr b="0" lang="en-US" sz="2400" spc="-1" strike="noStrike">
                <a:solidFill>
                  <a:srgbClr val="333399"/>
                </a:solidFill>
                <a:uFill>
                  <a:solidFill>
                    <a:srgbClr val="ffffff"/>
                  </a:solidFill>
                </a:uFill>
                <a:latin typeface="Arial"/>
              </a:rPr>
              <a:t>Second niveau de plan</a:t>
            </a:r>
            <a:endParaRPr b="0" lang="en-US" sz="2400" spc="-1" strike="noStrike">
              <a:solidFill>
                <a:srgbClr val="333399"/>
              </a:solidFill>
              <a:uFill>
                <a:solidFill>
                  <a:srgbClr val="ffffff"/>
                </a:solidFill>
              </a:uFill>
              <a:latin typeface="Arial"/>
            </a:endParaRPr>
          </a:p>
          <a:p>
            <a:pPr lvl="2" marL="1296000" indent="-288000">
              <a:spcBef>
                <a:spcPts val="850"/>
              </a:spcBef>
              <a:buClr>
                <a:srgbClr val="000000"/>
              </a:buClr>
              <a:buSzPct val="45000"/>
              <a:buFont typeface="Wingdings" charset="2"/>
              <a:buChar char=""/>
            </a:pPr>
            <a:r>
              <a:rPr b="0" lang="en-US" sz="2000" spc="-1" strike="noStrike">
                <a:solidFill>
                  <a:srgbClr val="333399"/>
                </a:solidFill>
                <a:uFill>
                  <a:solidFill>
                    <a:srgbClr val="ffffff"/>
                  </a:solidFill>
                </a:uFill>
                <a:latin typeface="Arial"/>
              </a:rPr>
              <a:t>Troisième niveau de plan</a:t>
            </a:r>
            <a:endParaRPr b="0" lang="en-US" sz="2000" spc="-1" strike="noStrike">
              <a:solidFill>
                <a:srgbClr val="333399"/>
              </a:solidFill>
              <a:uFill>
                <a:solidFill>
                  <a:srgbClr val="ffffff"/>
                </a:solidFill>
              </a:u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333399"/>
                </a:solidFill>
                <a:uFill>
                  <a:solidFill>
                    <a:srgbClr val="ffffff"/>
                  </a:solidFill>
                </a:uFill>
                <a:latin typeface="Arial"/>
              </a:rPr>
              <a:t>Quatrième niveau de plan</a:t>
            </a:r>
            <a:endParaRPr b="0" lang="en-US" sz="2000" spc="-1" strike="noStrike">
              <a:solidFill>
                <a:srgbClr val="333399"/>
              </a:solidFill>
              <a:uFill>
                <a:solidFill>
                  <a:srgbClr val="ffffff"/>
                </a:solidFill>
              </a:u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333399"/>
                </a:solidFill>
                <a:uFill>
                  <a:solidFill>
                    <a:srgbClr val="ffffff"/>
                  </a:solidFill>
                </a:uFill>
                <a:latin typeface="Arial"/>
              </a:rPr>
              <a:t>Cinquième niveau de plan</a:t>
            </a:r>
            <a:endParaRPr b="0" lang="en-US" sz="2000" spc="-1" strike="noStrike">
              <a:solidFill>
                <a:srgbClr val="333399"/>
              </a:solidFill>
              <a:uFill>
                <a:solidFill>
                  <a:srgbClr val="ffffff"/>
                </a:solidFill>
              </a:u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333399"/>
                </a:solidFill>
                <a:uFill>
                  <a:solidFill>
                    <a:srgbClr val="ffffff"/>
                  </a:solidFill>
                </a:uFill>
                <a:latin typeface="Arial"/>
              </a:rPr>
              <a:t>Sixième niveau de plan</a:t>
            </a:r>
            <a:endParaRPr b="0" lang="en-US" sz="2000" spc="-1" strike="noStrike">
              <a:solidFill>
                <a:srgbClr val="333399"/>
              </a:solidFill>
              <a:uFill>
                <a:solidFill>
                  <a:srgbClr val="ffffff"/>
                </a:solidFill>
              </a:u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333399"/>
                </a:solidFill>
                <a:uFill>
                  <a:solidFill>
                    <a:srgbClr val="ffffff"/>
                  </a:solidFill>
                </a:uFill>
                <a:latin typeface="Arial"/>
              </a:rPr>
              <a:t>Septième niveau de plan</a:t>
            </a:r>
            <a:endParaRPr b="0" lang="en-US" sz="2000" spc="-1" strike="noStrike">
              <a:solidFill>
                <a:srgbClr val="333399"/>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4680"/>
            <a:ext cx="8229240" cy="487080"/>
          </a:xfrm>
          <a:prstGeom prst="rect">
            <a:avLst/>
          </a:prstGeom>
        </p:spPr>
        <p:txBody>
          <a:bodyPr anchor="ctr"/>
          <a:p>
            <a:pPr algn="ctr">
              <a:lnSpc>
                <a:spcPct val="100000"/>
              </a:lnSpc>
            </a:pPr>
            <a:r>
              <a:rPr b="0" lang="en-US" sz="3200" spc="-1" strike="noStrike">
                <a:solidFill>
                  <a:srgbClr val="333399"/>
                </a:solidFill>
                <a:uFill>
                  <a:solidFill>
                    <a:srgbClr val="ffffff"/>
                  </a:solidFill>
                </a:uFill>
                <a:latin typeface="Calibri"/>
              </a:rPr>
              <a:t>Click to edit Master title style</a:t>
            </a:r>
            <a:endParaRPr b="0" lang="en-US" sz="3200" spc="-1" strike="noStrike">
              <a:solidFill>
                <a:srgbClr val="000000"/>
              </a:solidFill>
              <a:uFill>
                <a:solidFill>
                  <a:srgbClr val="ffffff"/>
                </a:solidFill>
              </a:uFill>
              <a:latin typeface="Arial"/>
            </a:endParaRPr>
          </a:p>
        </p:txBody>
      </p:sp>
      <p:sp>
        <p:nvSpPr>
          <p:cNvPr id="40" name="PlaceHolder 2"/>
          <p:cNvSpPr>
            <a:spLocks noGrp="1"/>
          </p:cNvSpPr>
          <p:nvPr>
            <p:ph type="body"/>
          </p:nvPr>
        </p:nvSpPr>
        <p:spPr>
          <a:xfrm>
            <a:off x="457200" y="1066680"/>
            <a:ext cx="8229240" cy="3580920"/>
          </a:xfrm>
          <a:prstGeom prst="rect">
            <a:avLst/>
          </a:prstGeom>
        </p:spPr>
        <p:txBody>
          <a:bodyPr/>
          <a:p>
            <a:pPr marL="432000" indent="-324000">
              <a:lnSpc>
                <a:spcPct val="100000"/>
              </a:lnSpc>
              <a:spcBef>
                <a:spcPts val="400"/>
              </a:spcBef>
              <a:buClr>
                <a:srgbClr val="000000"/>
              </a:buClr>
              <a:buSzPct val="45000"/>
              <a:buFont typeface="Wingdings" charset="2"/>
              <a:buChar char=""/>
            </a:pPr>
            <a:r>
              <a:rPr b="0" lang="en-US" sz="2000" spc="-1" strike="noStrike">
                <a:solidFill>
                  <a:srgbClr val="333399"/>
                </a:solidFill>
                <a:uFill>
                  <a:solidFill>
                    <a:srgbClr val="ffffff"/>
                  </a:solidFill>
                </a:uFill>
                <a:latin typeface="Calibri"/>
              </a:rPr>
              <a:t>Click to edit Master text styles</a:t>
            </a:r>
            <a:endParaRPr b="0" lang="en-US" sz="2000" spc="-1" strike="noStrike">
              <a:solidFill>
                <a:srgbClr val="333399"/>
              </a:solidFill>
              <a:uFill>
                <a:solidFill>
                  <a:srgbClr val="ffffff"/>
                </a:solidFill>
              </a:uFill>
              <a:latin typeface="Calibri"/>
            </a:endParaRPr>
          </a:p>
          <a:p>
            <a:pPr lvl="1" marL="864000" indent="-324000">
              <a:lnSpc>
                <a:spcPct val="100000"/>
              </a:lnSpc>
              <a:spcBef>
                <a:spcPts val="360"/>
              </a:spcBef>
              <a:buClr>
                <a:srgbClr val="000000"/>
              </a:buClr>
              <a:buSzPct val="75000"/>
              <a:buFont typeface="Symbol" charset="2"/>
              <a:buChar char=""/>
            </a:pPr>
            <a:r>
              <a:rPr b="0" lang="en-US" sz="1800" spc="-1" strike="noStrike">
                <a:solidFill>
                  <a:srgbClr val="333399"/>
                </a:solidFill>
                <a:uFill>
                  <a:solidFill>
                    <a:srgbClr val="ffffff"/>
                  </a:solidFill>
                </a:uFill>
                <a:latin typeface="Calibri"/>
              </a:rPr>
              <a:t>Second level</a:t>
            </a:r>
            <a:endParaRPr b="0" lang="en-US" sz="1800" spc="-1" strike="noStrike">
              <a:solidFill>
                <a:srgbClr val="333399"/>
              </a:solidFill>
              <a:uFill>
                <a:solidFill>
                  <a:srgbClr val="ffffff"/>
                </a:solidFill>
              </a:uFill>
              <a:latin typeface="Arial"/>
            </a:endParaRPr>
          </a:p>
        </p:txBody>
      </p:sp>
      <p:sp>
        <p:nvSpPr>
          <p:cNvPr id="41" name="PlaceHolder 3"/>
          <p:cNvSpPr>
            <a:spLocks noGrp="1"/>
          </p:cNvSpPr>
          <p:nvPr>
            <p:ph type="body"/>
          </p:nvPr>
        </p:nvSpPr>
        <p:spPr>
          <a:xfrm>
            <a:off x="457200" y="4952880"/>
            <a:ext cx="8229240" cy="1172880"/>
          </a:xfrm>
          <a:prstGeom prst="rect">
            <a:avLst/>
          </a:prstGeom>
        </p:spPr>
        <p:txBody>
          <a:bodyPr/>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Click to edit Master text styles</a:t>
            </a:r>
            <a:endParaRPr b="0" lang="en-US" sz="2000" spc="-1" strike="noStrike">
              <a:solidFill>
                <a:srgbClr val="333399"/>
              </a:solidFill>
              <a:uFill>
                <a:solidFill>
                  <a:srgbClr val="ffffff"/>
                </a:solidFill>
              </a:uFill>
              <a:latin typeface="Calibri"/>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Second level</a:t>
            </a:r>
            <a:endParaRPr b="0" lang="en-US" sz="1800" spc="-1" strike="noStrike">
              <a:solidFill>
                <a:srgbClr val="333399"/>
              </a:solidFill>
              <a:uFill>
                <a:solidFill>
                  <a:srgbClr val="ffffff"/>
                </a:solidFill>
              </a:uFill>
              <a:latin typeface="Arial"/>
            </a:endParaRPr>
          </a:p>
        </p:txBody>
      </p:sp>
      <p:sp>
        <p:nvSpPr>
          <p:cNvPr id="42" name="PlaceHolder 4"/>
          <p:cNvSpPr>
            <a:spLocks noGrp="1"/>
          </p:cNvSpPr>
          <p:nvPr>
            <p:ph type="dt"/>
          </p:nvPr>
        </p:nvSpPr>
        <p:spPr>
          <a:xfrm>
            <a:off x="457200" y="6245280"/>
            <a:ext cx="2133360" cy="475920"/>
          </a:xfrm>
          <a:prstGeom prst="rect">
            <a:avLst/>
          </a:prstGeom>
        </p:spPr>
        <p:txBody>
          <a:bodyPr/>
          <a:p>
            <a:pPr>
              <a:lnSpc>
                <a:spcPct val="100000"/>
              </a:lnSpc>
            </a:pPr>
            <a:fld id="{945455B7-E3B8-451F-B809-15E6CCF9587E}" type="datetime">
              <a:rPr b="0" lang="fr-CA" sz="1400" spc="-1" strike="noStrike">
                <a:solidFill>
                  <a:srgbClr val="333399"/>
                </a:solidFill>
                <a:uFill>
                  <a:solidFill>
                    <a:srgbClr val="ffffff"/>
                  </a:solidFill>
                </a:uFill>
                <a:latin typeface="Arial"/>
              </a:rPr>
              <a:t>18-9-23</a:t>
            </a:fld>
            <a:endParaRPr b="0" lang="fr-CA" sz="1400" spc="-1" strike="noStrike">
              <a:solidFill>
                <a:srgbClr val="000000"/>
              </a:solidFill>
              <a:uFill>
                <a:solidFill>
                  <a:srgbClr val="ffffff"/>
                </a:solidFill>
              </a:uFill>
              <a:latin typeface="Times New Roman"/>
            </a:endParaRPr>
          </a:p>
        </p:txBody>
      </p:sp>
      <p:sp>
        <p:nvSpPr>
          <p:cNvPr id="43" name="PlaceHolder 5"/>
          <p:cNvSpPr>
            <a:spLocks noGrp="1"/>
          </p:cNvSpPr>
          <p:nvPr>
            <p:ph type="ftr"/>
          </p:nvPr>
        </p:nvSpPr>
        <p:spPr>
          <a:xfrm>
            <a:off x="3124080" y="6245280"/>
            <a:ext cx="2895120" cy="475920"/>
          </a:xfrm>
          <a:prstGeom prst="rect">
            <a:avLst/>
          </a:prstGeom>
        </p:spPr>
        <p:txBody>
          <a:bodyPr/>
          <a:p>
            <a:endParaRPr b="0" lang="fr-CA" sz="2400" spc="-1" strike="noStrike">
              <a:solidFill>
                <a:srgbClr val="000000"/>
              </a:solidFill>
              <a:uFill>
                <a:solidFill>
                  <a:srgbClr val="ffffff"/>
                </a:solidFill>
              </a:uFill>
              <a:latin typeface="Times New Roman"/>
            </a:endParaRPr>
          </a:p>
        </p:txBody>
      </p:sp>
      <p:sp>
        <p:nvSpPr>
          <p:cNvPr id="44" name="PlaceHolder 6"/>
          <p:cNvSpPr>
            <a:spLocks noGrp="1"/>
          </p:cNvSpPr>
          <p:nvPr>
            <p:ph type="sldNum"/>
          </p:nvPr>
        </p:nvSpPr>
        <p:spPr>
          <a:xfrm>
            <a:off x="6553080" y="6245280"/>
            <a:ext cx="2133360" cy="475920"/>
          </a:xfrm>
          <a:prstGeom prst="rect">
            <a:avLst/>
          </a:prstGeom>
        </p:spPr>
        <p:txBody>
          <a:bodyPr/>
          <a:p>
            <a:pPr algn="r">
              <a:lnSpc>
                <a:spcPct val="100000"/>
              </a:lnSpc>
            </a:pPr>
            <a:fld id="{B99A10E1-EFD6-4E99-8D6A-7D4285FB7461}" type="slidenum">
              <a:rPr b="0" lang="fr-CA" sz="1400" spc="-1" strike="noStrike">
                <a:solidFill>
                  <a:srgbClr val="333399"/>
                </a:solidFill>
                <a:uFill>
                  <a:solidFill>
                    <a:srgbClr val="ffffff"/>
                  </a:solidFill>
                </a:uFill>
                <a:latin typeface="Calibri"/>
              </a:rPr>
              <a:t>&lt;numéro&gt;</a:t>
            </a:fld>
            <a:endParaRPr b="0" lang="fr-CA"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b="0" lang="en-US" sz="3200" spc="-1" strike="noStrike">
                <a:solidFill>
                  <a:srgbClr val="333399"/>
                </a:solidFill>
                <a:uFill>
                  <a:solidFill>
                    <a:srgbClr val="ffffff"/>
                  </a:solidFill>
                </a:uFill>
                <a:latin typeface="Calibri"/>
              </a:rPr>
              <a:t>Click to edit Master title style</a:t>
            </a:r>
            <a:endParaRPr b="0" lang="en-US" sz="3200" spc="-1" strike="noStrike">
              <a:solidFill>
                <a:srgbClr val="000000"/>
              </a:solidFill>
              <a:uFill>
                <a:solidFill>
                  <a:srgbClr val="ffffff"/>
                </a:solidFill>
              </a:uFill>
              <a:latin typeface="Arial"/>
            </a:endParaRPr>
          </a:p>
        </p:txBody>
      </p:sp>
      <p:sp>
        <p:nvSpPr>
          <p:cNvPr id="80" name="PlaceHolder 2"/>
          <p:cNvSpPr>
            <a:spLocks noGrp="1"/>
          </p:cNvSpPr>
          <p:nvPr>
            <p:ph type="body"/>
          </p:nvPr>
        </p:nvSpPr>
        <p:spPr>
          <a:xfrm>
            <a:off x="457200" y="1600200"/>
            <a:ext cx="8229240" cy="4525560"/>
          </a:xfrm>
          <a:prstGeom prst="rect">
            <a:avLst/>
          </a:prstGeom>
        </p:spPr>
        <p:txBody>
          <a:bodyPr/>
          <a:p>
            <a:pPr marL="432000" indent="-324000">
              <a:lnSpc>
                <a:spcPct val="100000"/>
              </a:lnSpc>
              <a:spcBef>
                <a:spcPts val="479"/>
              </a:spcBef>
              <a:buClr>
                <a:srgbClr val="000000"/>
              </a:buClr>
              <a:buSzPct val="45000"/>
              <a:buFont typeface="Wingdings" charset="2"/>
              <a:buChar char=""/>
            </a:pPr>
            <a:r>
              <a:rPr b="0" lang="en-US" sz="2400" spc="-1" strike="noStrike">
                <a:solidFill>
                  <a:srgbClr val="333399"/>
                </a:solidFill>
                <a:uFill>
                  <a:solidFill>
                    <a:srgbClr val="ffffff"/>
                  </a:solidFill>
                </a:uFill>
                <a:latin typeface="Calibri"/>
              </a:rPr>
              <a:t>Click to edit Master text styles</a:t>
            </a:r>
            <a:endParaRPr b="0" lang="en-US" sz="2400" spc="-1" strike="noStrike">
              <a:solidFill>
                <a:srgbClr val="333399"/>
              </a:solidFill>
              <a:uFill>
                <a:solidFill>
                  <a:srgbClr val="ffffff"/>
                </a:solidFill>
              </a:uFill>
              <a:latin typeface="Calibri"/>
            </a:endParaRPr>
          </a:p>
          <a:p>
            <a:pPr lvl="1" marL="864000" indent="-324000">
              <a:lnSpc>
                <a:spcPct val="100000"/>
              </a:lnSpc>
              <a:spcBef>
                <a:spcPts val="400"/>
              </a:spcBef>
              <a:buClr>
                <a:srgbClr val="000000"/>
              </a:buClr>
              <a:buSzPct val="75000"/>
              <a:buFont typeface="Symbol" charset="2"/>
              <a:buChar char=""/>
            </a:pPr>
            <a:r>
              <a:rPr b="0" lang="en-US" sz="2000" spc="-1" strike="noStrike">
                <a:solidFill>
                  <a:srgbClr val="333399"/>
                </a:solidFill>
                <a:uFill>
                  <a:solidFill>
                    <a:srgbClr val="ffffff"/>
                  </a:solidFill>
                </a:uFill>
                <a:latin typeface="Calibri"/>
              </a:rPr>
              <a:t>Second level</a:t>
            </a:r>
            <a:endParaRPr b="0" lang="en-US" sz="2000" spc="-1" strike="noStrike">
              <a:solidFill>
                <a:srgbClr val="333399"/>
              </a:solidFill>
              <a:uFill>
                <a:solidFill>
                  <a:srgbClr val="ffffff"/>
                </a:solidFill>
              </a:uFill>
              <a:latin typeface="Arial"/>
            </a:endParaRPr>
          </a:p>
        </p:txBody>
      </p:sp>
      <p:sp>
        <p:nvSpPr>
          <p:cNvPr id="81" name="PlaceHolder 3"/>
          <p:cNvSpPr>
            <a:spLocks noGrp="1"/>
          </p:cNvSpPr>
          <p:nvPr>
            <p:ph type="dt"/>
          </p:nvPr>
        </p:nvSpPr>
        <p:spPr>
          <a:xfrm>
            <a:off x="457200" y="6245280"/>
            <a:ext cx="2133360" cy="475920"/>
          </a:xfrm>
          <a:prstGeom prst="rect">
            <a:avLst/>
          </a:prstGeom>
        </p:spPr>
        <p:txBody>
          <a:bodyPr/>
          <a:p>
            <a:pPr>
              <a:lnSpc>
                <a:spcPct val="100000"/>
              </a:lnSpc>
            </a:pPr>
            <a:fld id="{7474A1BA-0C6C-4DAC-8F03-907850DE9010}" type="datetime">
              <a:rPr b="0" lang="fr-CA" sz="1400" spc="-1" strike="noStrike">
                <a:solidFill>
                  <a:srgbClr val="333399"/>
                </a:solidFill>
                <a:uFill>
                  <a:solidFill>
                    <a:srgbClr val="ffffff"/>
                  </a:solidFill>
                </a:uFill>
                <a:latin typeface="Arial"/>
              </a:rPr>
              <a:t>18-9-23</a:t>
            </a:fld>
            <a:endParaRPr b="0" lang="fr-CA" sz="1400" spc="-1" strike="noStrike">
              <a:solidFill>
                <a:srgbClr val="000000"/>
              </a:solidFill>
              <a:uFill>
                <a:solidFill>
                  <a:srgbClr val="ffffff"/>
                </a:solidFill>
              </a:uFill>
              <a:latin typeface="Times New Roman"/>
            </a:endParaRPr>
          </a:p>
        </p:txBody>
      </p:sp>
      <p:sp>
        <p:nvSpPr>
          <p:cNvPr id="82" name="PlaceHolder 4"/>
          <p:cNvSpPr>
            <a:spLocks noGrp="1"/>
          </p:cNvSpPr>
          <p:nvPr>
            <p:ph type="ftr"/>
          </p:nvPr>
        </p:nvSpPr>
        <p:spPr>
          <a:xfrm>
            <a:off x="3124080" y="6245280"/>
            <a:ext cx="2895120" cy="475920"/>
          </a:xfrm>
          <a:prstGeom prst="rect">
            <a:avLst/>
          </a:prstGeom>
        </p:spPr>
        <p:txBody>
          <a:bodyPr/>
          <a:p>
            <a:endParaRPr b="0" lang="fr-CA" sz="2400" spc="-1" strike="noStrike">
              <a:solidFill>
                <a:srgbClr val="000000"/>
              </a:solidFill>
              <a:uFill>
                <a:solidFill>
                  <a:srgbClr val="ffffff"/>
                </a:solidFill>
              </a:uFill>
              <a:latin typeface="Times New Roman"/>
            </a:endParaRPr>
          </a:p>
        </p:txBody>
      </p:sp>
      <p:sp>
        <p:nvSpPr>
          <p:cNvPr id="83" name="PlaceHolder 5"/>
          <p:cNvSpPr>
            <a:spLocks noGrp="1"/>
          </p:cNvSpPr>
          <p:nvPr>
            <p:ph type="sldNum"/>
          </p:nvPr>
        </p:nvSpPr>
        <p:spPr>
          <a:xfrm>
            <a:off x="6553080" y="6245280"/>
            <a:ext cx="2133360" cy="475920"/>
          </a:xfrm>
          <a:prstGeom prst="rect">
            <a:avLst/>
          </a:prstGeom>
        </p:spPr>
        <p:txBody>
          <a:bodyPr/>
          <a:p>
            <a:pPr algn="r">
              <a:lnSpc>
                <a:spcPct val="100000"/>
              </a:lnSpc>
            </a:pPr>
            <a:fld id="{C220624A-C590-443E-82B4-77ADEC275C3C}" type="slidenum">
              <a:rPr b="0" lang="fr-CA" sz="1400" spc="-1" strike="noStrike">
                <a:solidFill>
                  <a:srgbClr val="333399"/>
                </a:solidFill>
                <a:uFill>
                  <a:solidFill>
                    <a:srgbClr val="ffffff"/>
                  </a:solidFill>
                </a:uFill>
                <a:latin typeface="Arial"/>
              </a:rPr>
              <a:t>&lt;numéro&gt;</a:t>
            </a:fld>
            <a:endParaRPr b="0" lang="fr-CA"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4680"/>
            <a:ext cx="8229240" cy="867960"/>
          </a:xfrm>
          <a:prstGeom prst="rect">
            <a:avLst/>
          </a:prstGeom>
        </p:spPr>
        <p:txBody>
          <a:bodyPr anchor="ctr"/>
          <a:p>
            <a:pPr algn="ctr">
              <a:lnSpc>
                <a:spcPct val="100000"/>
              </a:lnSpc>
            </a:pPr>
            <a:r>
              <a:rPr b="0" lang="en-US" sz="3200" spc="-1" strike="noStrike">
                <a:solidFill>
                  <a:srgbClr val="333399"/>
                </a:solidFill>
                <a:uFill>
                  <a:solidFill>
                    <a:srgbClr val="ffffff"/>
                  </a:solidFill>
                </a:uFill>
                <a:latin typeface="Calibri"/>
              </a:rPr>
              <a:t>Click to edit Master title style</a:t>
            </a:r>
            <a:endParaRPr b="0" lang="en-US" sz="3200" spc="-1" strike="noStrike">
              <a:solidFill>
                <a:srgbClr val="000000"/>
              </a:solidFill>
              <a:uFill>
                <a:solidFill>
                  <a:srgbClr val="ffffff"/>
                </a:solidFill>
              </a:uFill>
              <a:latin typeface="Arial"/>
            </a:endParaRPr>
          </a:p>
        </p:txBody>
      </p:sp>
      <p:sp>
        <p:nvSpPr>
          <p:cNvPr id="119" name="PlaceHolder 2"/>
          <p:cNvSpPr>
            <a:spLocks noGrp="1"/>
          </p:cNvSpPr>
          <p:nvPr>
            <p:ph type="body"/>
          </p:nvPr>
        </p:nvSpPr>
        <p:spPr>
          <a:xfrm>
            <a:off x="457200" y="1600200"/>
            <a:ext cx="4038120" cy="4525560"/>
          </a:xfrm>
          <a:prstGeom prst="rect">
            <a:avLst/>
          </a:prstGeom>
        </p:spPr>
        <p:txBody>
          <a:bodyPr/>
          <a:p>
            <a:pPr marL="432000" indent="-324000">
              <a:lnSpc>
                <a:spcPct val="100000"/>
              </a:lnSpc>
              <a:spcBef>
                <a:spcPts val="400"/>
              </a:spcBef>
              <a:buClr>
                <a:srgbClr val="000000"/>
              </a:buClr>
              <a:buSzPct val="45000"/>
              <a:buFont typeface="Wingdings" charset="2"/>
              <a:buChar char=""/>
            </a:pPr>
            <a:r>
              <a:rPr b="0" lang="en-US" sz="2000" spc="-1" strike="noStrike">
                <a:solidFill>
                  <a:srgbClr val="333399"/>
                </a:solidFill>
                <a:uFill>
                  <a:solidFill>
                    <a:srgbClr val="ffffff"/>
                  </a:solidFill>
                </a:uFill>
                <a:latin typeface="Calibri"/>
              </a:rPr>
              <a:t>Click to edit Master text styles</a:t>
            </a:r>
            <a:endParaRPr b="0" lang="en-US" sz="2000" spc="-1" strike="noStrike">
              <a:solidFill>
                <a:srgbClr val="333399"/>
              </a:solidFill>
              <a:uFill>
                <a:solidFill>
                  <a:srgbClr val="ffffff"/>
                </a:solidFill>
              </a:uFill>
              <a:latin typeface="Calibri"/>
            </a:endParaRPr>
          </a:p>
          <a:p>
            <a:pPr lvl="1" marL="864000" indent="-324000">
              <a:lnSpc>
                <a:spcPct val="100000"/>
              </a:lnSpc>
              <a:spcBef>
                <a:spcPts val="360"/>
              </a:spcBef>
              <a:buClr>
                <a:srgbClr val="000000"/>
              </a:buClr>
              <a:buSzPct val="75000"/>
              <a:buFont typeface="Symbol" charset="2"/>
              <a:buChar char=""/>
            </a:pPr>
            <a:r>
              <a:rPr b="0" lang="en-US" sz="1800" spc="-1" strike="noStrike">
                <a:solidFill>
                  <a:srgbClr val="333399"/>
                </a:solidFill>
                <a:uFill>
                  <a:solidFill>
                    <a:srgbClr val="ffffff"/>
                  </a:solidFill>
                </a:uFill>
                <a:latin typeface="Calibri"/>
              </a:rPr>
              <a:t>Second level</a:t>
            </a:r>
            <a:endParaRPr b="0" lang="en-US" sz="1800" spc="-1" strike="noStrike">
              <a:solidFill>
                <a:srgbClr val="333399"/>
              </a:solidFill>
              <a:uFill>
                <a:solidFill>
                  <a:srgbClr val="ffffff"/>
                </a:solidFill>
              </a:uFill>
              <a:latin typeface="Arial"/>
            </a:endParaRPr>
          </a:p>
        </p:txBody>
      </p:sp>
      <p:sp>
        <p:nvSpPr>
          <p:cNvPr id="120" name="PlaceHolder 3"/>
          <p:cNvSpPr>
            <a:spLocks noGrp="1"/>
          </p:cNvSpPr>
          <p:nvPr>
            <p:ph type="body"/>
          </p:nvPr>
        </p:nvSpPr>
        <p:spPr>
          <a:xfrm>
            <a:off x="4648320" y="1600200"/>
            <a:ext cx="4038120" cy="4525560"/>
          </a:xfrm>
          <a:prstGeom prst="rect">
            <a:avLst/>
          </a:prstGeom>
        </p:spPr>
        <p:txBody>
          <a:bodyPr/>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Click to edit Master text styles</a:t>
            </a:r>
            <a:endParaRPr b="0" lang="en-US" sz="2000" spc="-1" strike="noStrike">
              <a:solidFill>
                <a:srgbClr val="333399"/>
              </a:solidFill>
              <a:uFill>
                <a:solidFill>
                  <a:srgbClr val="ffffff"/>
                </a:solidFill>
              </a:uFill>
              <a:latin typeface="Calibri"/>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Second level</a:t>
            </a:r>
            <a:endParaRPr b="0" lang="en-US" sz="1800" spc="-1" strike="noStrike">
              <a:solidFill>
                <a:srgbClr val="333399"/>
              </a:solidFill>
              <a:uFill>
                <a:solidFill>
                  <a:srgbClr val="ffffff"/>
                </a:solidFill>
              </a:uFill>
              <a:latin typeface="Arial"/>
            </a:endParaRPr>
          </a:p>
        </p:txBody>
      </p:sp>
      <p:sp>
        <p:nvSpPr>
          <p:cNvPr id="121" name="PlaceHolder 4"/>
          <p:cNvSpPr>
            <a:spLocks noGrp="1"/>
          </p:cNvSpPr>
          <p:nvPr>
            <p:ph type="dt"/>
          </p:nvPr>
        </p:nvSpPr>
        <p:spPr>
          <a:xfrm>
            <a:off x="457200" y="6245280"/>
            <a:ext cx="2133360" cy="475920"/>
          </a:xfrm>
          <a:prstGeom prst="rect">
            <a:avLst/>
          </a:prstGeom>
        </p:spPr>
        <p:txBody>
          <a:bodyPr/>
          <a:p>
            <a:pPr>
              <a:lnSpc>
                <a:spcPct val="100000"/>
              </a:lnSpc>
            </a:pPr>
            <a:fld id="{BBD28A4A-FBB2-49F7-93D6-D022A2132F11}" type="datetime">
              <a:rPr b="0" lang="fr-CA" sz="1400" spc="-1" strike="noStrike">
                <a:solidFill>
                  <a:srgbClr val="333399"/>
                </a:solidFill>
                <a:uFill>
                  <a:solidFill>
                    <a:srgbClr val="ffffff"/>
                  </a:solidFill>
                </a:uFill>
                <a:latin typeface="Arial"/>
              </a:rPr>
              <a:t>18-9-23</a:t>
            </a:fld>
            <a:endParaRPr b="0" lang="fr-CA" sz="1400" spc="-1" strike="noStrike">
              <a:solidFill>
                <a:srgbClr val="000000"/>
              </a:solidFill>
              <a:uFill>
                <a:solidFill>
                  <a:srgbClr val="ffffff"/>
                </a:solidFill>
              </a:uFill>
              <a:latin typeface="Times New Roman"/>
            </a:endParaRPr>
          </a:p>
        </p:txBody>
      </p:sp>
      <p:sp>
        <p:nvSpPr>
          <p:cNvPr id="122" name="PlaceHolder 5"/>
          <p:cNvSpPr>
            <a:spLocks noGrp="1"/>
          </p:cNvSpPr>
          <p:nvPr>
            <p:ph type="ftr"/>
          </p:nvPr>
        </p:nvSpPr>
        <p:spPr>
          <a:xfrm>
            <a:off x="3124080" y="6245280"/>
            <a:ext cx="2895120" cy="475920"/>
          </a:xfrm>
          <a:prstGeom prst="rect">
            <a:avLst/>
          </a:prstGeom>
        </p:spPr>
        <p:txBody>
          <a:bodyPr/>
          <a:p>
            <a:endParaRPr b="0" lang="fr-CA" sz="2400" spc="-1" strike="noStrike">
              <a:solidFill>
                <a:srgbClr val="000000"/>
              </a:solidFill>
              <a:uFill>
                <a:solidFill>
                  <a:srgbClr val="ffffff"/>
                </a:solidFill>
              </a:uFill>
              <a:latin typeface="Times New Roman"/>
            </a:endParaRPr>
          </a:p>
        </p:txBody>
      </p:sp>
      <p:sp>
        <p:nvSpPr>
          <p:cNvPr id="123" name="PlaceHolder 6"/>
          <p:cNvSpPr>
            <a:spLocks noGrp="1"/>
          </p:cNvSpPr>
          <p:nvPr>
            <p:ph type="sldNum"/>
          </p:nvPr>
        </p:nvSpPr>
        <p:spPr>
          <a:xfrm>
            <a:off x="6553080" y="6245280"/>
            <a:ext cx="2133360" cy="475920"/>
          </a:xfrm>
          <a:prstGeom prst="rect">
            <a:avLst/>
          </a:prstGeom>
        </p:spPr>
        <p:txBody>
          <a:bodyPr/>
          <a:p>
            <a:pPr algn="r">
              <a:lnSpc>
                <a:spcPct val="100000"/>
              </a:lnSpc>
            </a:pPr>
            <a:fld id="{EA6213AF-8795-4B13-9E43-E8E6A0A012A9}" type="slidenum">
              <a:rPr b="0" lang="fr-CA" sz="1400" spc="-1" strike="noStrike">
                <a:solidFill>
                  <a:srgbClr val="333399"/>
                </a:solidFill>
                <a:uFill>
                  <a:solidFill>
                    <a:srgbClr val="ffffff"/>
                  </a:solidFill>
                </a:uFill>
                <a:latin typeface="Arial"/>
              </a:rPr>
              <a:t>&lt;numéro&gt;</a:t>
            </a:fld>
            <a:endParaRPr b="0" lang="fr-CA"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22.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2.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2.xml"/>
</Relationships>
</file>

<file path=ppt/slides/_rels/slide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2.xml"/>
</Relationships>
</file>

<file path=ppt/slides/_rels/slide7.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2.xml"/>
</Relationships>
</file>

<file path=ppt/slides/_rels/slide8.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png"/><Relationship Id="rId3" Type="http://schemas.openxmlformats.org/officeDocument/2006/relationships/slideLayout" Target="../slideLayouts/slideLayout40.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2.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22.xml"/>
</Relationships>
</file>

<file path=ppt/slides/_rels/slide11.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22.xml"/>
</Relationships>
</file>

<file path=ppt/slides/_rels/slide12.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2.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22.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22.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slideLayout" Target="../slideLayouts/slideLayout22.xml"/><Relationship Id="rId4"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slideLayout" Target="../slideLayouts/slideLayout22.xml"/>
</Relationships>
</file>

<file path=ppt/slides/_rels/slide17.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22.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slideLayout" Target="../slideLayouts/slideLayout22.xml"/><Relationship Id="rId4"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2.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5.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22.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slideLayout" Target="../slideLayouts/slideLayout22.xml"/><Relationship Id="rId4"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22.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22.xml"/><Relationship Id="rId3"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22.xml"/><Relationship Id="rId3"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8.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22.xml"/><Relationship Id="rId3"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2.xml"/>
</Relationships>
</file>

<file path=ppt/slides/_rels/slide31.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slideLayout" Target="../slideLayouts/slideLayout22.xml"/>
</Relationships>
</file>

<file path=ppt/slides/_rels/slide32.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png"/><Relationship Id="rId3" Type="http://schemas.openxmlformats.org/officeDocument/2006/relationships/slideLayout" Target="../slideLayouts/slideLayout22.xml"/><Relationship Id="rId4"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TextShape 1"/>
          <p:cNvSpPr txBox="1"/>
          <p:nvPr/>
        </p:nvSpPr>
        <p:spPr>
          <a:xfrm>
            <a:off x="685800" y="762120"/>
            <a:ext cx="7772040" cy="1142640"/>
          </a:xfrm>
          <a:prstGeom prst="rect">
            <a:avLst/>
          </a:prstGeom>
          <a:noFill/>
          <a:ln>
            <a:noFill/>
          </a:ln>
        </p:spPr>
        <p:txBody>
          <a:bodyPr anchor="ctr"/>
          <a:p>
            <a:pPr algn="ctr">
              <a:lnSpc>
                <a:spcPct val="100000"/>
              </a:lnSpc>
            </a:pPr>
            <a:r>
              <a:rPr b="0" lang="en-US" sz="4400" spc="-1" strike="noStrike">
                <a:solidFill>
                  <a:srgbClr val="333399"/>
                </a:solidFill>
                <a:uFill>
                  <a:solidFill>
                    <a:srgbClr val="ffffff"/>
                  </a:solidFill>
                </a:uFill>
                <a:latin typeface="Calibri"/>
              </a:rPr>
              <a:t>Hubbert Analysis for Coal</a:t>
            </a:r>
            <a:endParaRPr b="0" lang="en-US" sz="4400" spc="-1" strike="noStrike">
              <a:solidFill>
                <a:srgbClr val="000000"/>
              </a:solidFill>
              <a:uFill>
                <a:solidFill>
                  <a:srgbClr val="ffffff"/>
                </a:solidFill>
              </a:uFill>
              <a:latin typeface="Arial"/>
            </a:endParaRPr>
          </a:p>
        </p:txBody>
      </p:sp>
      <p:sp>
        <p:nvSpPr>
          <p:cNvPr id="164" name="TextShape 2"/>
          <p:cNvSpPr txBox="1"/>
          <p:nvPr/>
        </p:nvSpPr>
        <p:spPr>
          <a:xfrm>
            <a:off x="799560" y="2880000"/>
            <a:ext cx="6400440" cy="1828440"/>
          </a:xfrm>
          <a:prstGeom prst="rect">
            <a:avLst/>
          </a:prstGeom>
          <a:noFill/>
          <a:ln>
            <a:noFill/>
          </a:ln>
        </p:spPr>
        <p:txBody>
          <a:bodyPr/>
          <a:p>
            <a:pPr algn="ctr">
              <a:lnSpc>
                <a:spcPct val="100000"/>
              </a:lnSpc>
              <a:spcBef>
                <a:spcPts val="641"/>
              </a:spcBef>
            </a:pPr>
            <a:r>
              <a:rPr b="0" lang="fr-CA" sz="3200" spc="-1" strike="noStrike">
                <a:solidFill>
                  <a:srgbClr val="333399"/>
                </a:solidFill>
                <a:uFill>
                  <a:solidFill>
                    <a:srgbClr val="ffffff"/>
                  </a:solidFill>
                </a:uFill>
                <a:latin typeface="Calibri"/>
              </a:rPr>
              <a:t>Dave Rutledge</a:t>
            </a:r>
            <a:endParaRPr b="0" lang="fr-CA" sz="3200" spc="-1" strike="noStrike">
              <a:solidFill>
                <a:srgbClr val="000000"/>
              </a:solidFill>
              <a:uFill>
                <a:solidFill>
                  <a:srgbClr val="ffffff"/>
                </a:solidFill>
              </a:uFill>
              <a:latin typeface="Arial"/>
            </a:endParaRPr>
          </a:p>
          <a:p>
            <a:pPr algn="ctr">
              <a:lnSpc>
                <a:spcPct val="100000"/>
              </a:lnSpc>
              <a:spcBef>
                <a:spcPts val="641"/>
              </a:spcBef>
            </a:pPr>
            <a:r>
              <a:rPr b="0" lang="fr-CA" sz="3200" spc="-1" strike="noStrike">
                <a:solidFill>
                  <a:srgbClr val="333399"/>
                </a:solidFill>
                <a:uFill>
                  <a:solidFill>
                    <a:srgbClr val="ffffff"/>
                  </a:solidFill>
                </a:uFill>
                <a:latin typeface="Calibri"/>
              </a:rPr>
              <a:t>Engineering and Applied Science Caltech</a:t>
            </a:r>
            <a:endParaRPr b="0" lang="fr-CA" sz="3200" spc="-1" strike="noStrike">
              <a:solidFill>
                <a:srgbClr val="000000"/>
              </a:solidFill>
              <a:uFill>
                <a:solidFill>
                  <a:srgbClr val="ffffff"/>
                </a:solidFill>
              </a:uFill>
              <a:latin typeface="Arial"/>
            </a:endParaRPr>
          </a:p>
          <a:p>
            <a:pPr algn="ctr">
              <a:lnSpc>
                <a:spcPct val="100000"/>
              </a:lnSpc>
              <a:spcBef>
                <a:spcPts val="641"/>
              </a:spcBef>
            </a:pPr>
            <a:endParaRPr b="0" lang="fr-CA" sz="3200" spc="-1" strike="noStrike">
              <a:solidFill>
                <a:srgbClr val="000000"/>
              </a:solidFill>
              <a:uFill>
                <a:solidFill>
                  <a:srgbClr val="ffffff"/>
                </a:solidFill>
              </a:uFill>
              <a:latin typeface="Arial"/>
            </a:endParaRPr>
          </a:p>
        </p:txBody>
      </p:sp>
      <p:sp>
        <p:nvSpPr>
          <p:cNvPr id="165" name="CustomShape 3"/>
          <p:cNvSpPr/>
          <p:nvPr/>
        </p:nvSpPr>
        <p:spPr>
          <a:xfrm>
            <a:off x="1902600" y="5334120"/>
            <a:ext cx="5594400" cy="70020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fr-CA" sz="2000" spc="-1" strike="noStrike">
                <a:solidFill>
                  <a:srgbClr val="333399"/>
                </a:solidFill>
                <a:uFill>
                  <a:solidFill>
                    <a:srgbClr val="ffffff"/>
                  </a:solidFill>
                </a:uFill>
                <a:latin typeface="Arial"/>
              </a:rPr>
              <a:t>Food, Energy, and Water</a:t>
            </a:r>
            <a:endParaRPr b="0" lang="fr-CA" sz="2000" spc="-1" strike="noStrike">
              <a:solidFill>
                <a:srgbClr val="000000"/>
              </a:solidFill>
              <a:uFill>
                <a:solidFill>
                  <a:srgbClr val="ffffff"/>
                </a:solidFill>
              </a:uFill>
              <a:latin typeface="Arial"/>
            </a:endParaRPr>
          </a:p>
          <a:p>
            <a:pPr algn="ctr">
              <a:lnSpc>
                <a:spcPct val="100000"/>
              </a:lnSpc>
            </a:pPr>
            <a:r>
              <a:rPr b="0" lang="fr-CA" sz="2000" spc="-1" strike="noStrike">
                <a:solidFill>
                  <a:srgbClr val="333399"/>
                </a:solidFill>
                <a:uFill>
                  <a:solidFill>
                    <a:srgbClr val="ffffff"/>
                  </a:solidFill>
                </a:uFill>
                <a:latin typeface="Arial"/>
              </a:rPr>
              <a:t>American Chemical Society, NOLA, March 2018</a:t>
            </a:r>
            <a:endParaRPr b="0" lang="fr-CA" sz="2000" spc="-1" strike="noStrike">
              <a:solidFill>
                <a:srgbClr val="000000"/>
              </a:solidFill>
              <a:uFill>
                <a:solidFill>
                  <a:srgbClr val="ffffff"/>
                </a:solidFill>
              </a:uFill>
              <a:latin typeface="Arial"/>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TextShape 1"/>
          <p:cNvSpPr txBox="1"/>
          <p:nvPr/>
        </p:nvSpPr>
        <p:spPr>
          <a:xfrm>
            <a:off x="228600" y="2666880"/>
            <a:ext cx="2209320" cy="1752120"/>
          </a:xfrm>
          <a:prstGeom prst="rect">
            <a:avLst/>
          </a:prstGeom>
          <a:noFill/>
          <a:ln>
            <a:noFill/>
          </a:ln>
        </p:spPr>
        <p:txBody>
          <a:bodyPr/>
          <a:p>
            <a:pPr marL="457200" indent="-456840">
              <a:lnSpc>
                <a:spcPct val="100000"/>
              </a:lnSpc>
              <a:spcBef>
                <a:spcPts val="360"/>
              </a:spcBef>
              <a:buClr>
                <a:srgbClr val="333399"/>
              </a:buClr>
              <a:buFont typeface="StarSymbol"/>
              <a:buAutoNum type="arabicPeriod"/>
            </a:pPr>
            <a:r>
              <a:rPr b="0" lang="en-US" sz="1800" spc="-1" strike="noStrike">
                <a:solidFill>
                  <a:srgbClr val="333399"/>
                </a:solidFill>
                <a:uFill>
                  <a:solidFill>
                    <a:srgbClr val="ffffff"/>
                  </a:solidFill>
                </a:uFill>
                <a:latin typeface="Calibri"/>
              </a:rPr>
              <a:t>How long will our fossil fuels last?</a:t>
            </a:r>
            <a:endParaRPr b="0" lang="en-US" sz="1800" spc="-1" strike="noStrike">
              <a:solidFill>
                <a:srgbClr val="333399"/>
              </a:solidFill>
              <a:uFill>
                <a:solidFill>
                  <a:srgbClr val="ffffff"/>
                </a:solidFill>
              </a:uFill>
              <a:latin typeface="Calibri"/>
            </a:endParaRPr>
          </a:p>
          <a:p>
            <a:pPr marL="457200" indent="-456840">
              <a:lnSpc>
                <a:spcPct val="100000"/>
              </a:lnSpc>
              <a:spcBef>
                <a:spcPts val="360"/>
              </a:spcBef>
              <a:buClr>
                <a:srgbClr val="333399"/>
              </a:buClr>
              <a:buFont typeface="StarSymbol"/>
              <a:buAutoNum type="arabicPeriod"/>
            </a:pPr>
            <a:r>
              <a:rPr b="0" lang="en-US" sz="1800" spc="-1" strike="noStrike">
                <a:solidFill>
                  <a:srgbClr val="333399"/>
                </a:solidFill>
                <a:uFill>
                  <a:solidFill>
                    <a:srgbClr val="ffffff"/>
                  </a:solidFill>
                </a:uFill>
                <a:latin typeface="Calibri"/>
              </a:rPr>
              <a:t>How much will we burn?</a:t>
            </a:r>
            <a:endParaRPr b="0" lang="en-US" sz="1800" spc="-1" strike="noStrike">
              <a:solidFill>
                <a:srgbClr val="333399"/>
              </a:solidFill>
              <a:uFill>
                <a:solidFill>
                  <a:srgbClr val="ffffff"/>
                </a:solidFill>
              </a:uFill>
              <a:latin typeface="Calibri"/>
            </a:endParaRPr>
          </a:p>
          <a:p>
            <a:pPr>
              <a:lnSpc>
                <a:spcPct val="100000"/>
              </a:lnSpc>
              <a:spcBef>
                <a:spcPts val="400"/>
              </a:spcBef>
            </a:pPr>
            <a:endParaRPr b="0" lang="en-US" sz="1800" spc="-1" strike="noStrike">
              <a:solidFill>
                <a:srgbClr val="333399"/>
              </a:solidFill>
              <a:uFill>
                <a:solidFill>
                  <a:srgbClr val="ffffff"/>
                </a:solidFill>
              </a:uFill>
              <a:latin typeface="Calibri"/>
            </a:endParaRPr>
          </a:p>
        </p:txBody>
      </p:sp>
      <p:pic>
        <p:nvPicPr>
          <p:cNvPr id="167" name="Picture 2" descr=""/>
          <p:cNvPicPr/>
          <p:nvPr/>
        </p:nvPicPr>
        <p:blipFill>
          <a:blip r:embed="rId1"/>
          <a:stretch/>
        </p:blipFill>
        <p:spPr>
          <a:xfrm>
            <a:off x="2514600" y="0"/>
            <a:ext cx="6464520" cy="5409720"/>
          </a:xfrm>
          <a:prstGeom prst="rect">
            <a:avLst/>
          </a:prstGeom>
          <a:ln>
            <a:noFill/>
          </a:ln>
        </p:spPr>
      </p:pic>
      <p:pic>
        <p:nvPicPr>
          <p:cNvPr id="168" name="Picture 4" descr=""/>
          <p:cNvPicPr/>
          <p:nvPr/>
        </p:nvPicPr>
        <p:blipFill>
          <a:blip r:embed="rId2"/>
          <a:srcRect l="2436" t="0" r="0" b="0"/>
          <a:stretch/>
        </p:blipFill>
        <p:spPr>
          <a:xfrm>
            <a:off x="5169600" y="4572000"/>
            <a:ext cx="2666520" cy="1983960"/>
          </a:xfrm>
          <a:prstGeom prst="rect">
            <a:avLst/>
          </a:prstGeom>
          <a:ln>
            <a:noFill/>
          </a:ln>
        </p:spPr>
      </p:pic>
      <p:sp>
        <p:nvSpPr>
          <p:cNvPr id="169" name="CustomShape 2"/>
          <p:cNvSpPr/>
          <p:nvPr/>
        </p:nvSpPr>
        <p:spPr>
          <a:xfrm>
            <a:off x="5943600" y="3733920"/>
            <a:ext cx="1142640" cy="837720"/>
          </a:xfrm>
          <a:prstGeom prst="ellipse">
            <a:avLst/>
          </a:prstGeom>
          <a:noFill/>
          <a:ln w="9360">
            <a:solidFill>
              <a:srgbClr val="000000"/>
            </a:solidFill>
            <a:round/>
          </a:ln>
        </p:spPr>
        <p:style>
          <a:lnRef idx="0"/>
          <a:fillRef idx="0"/>
          <a:effectRef idx="0"/>
          <a:fontRef idx="minor"/>
        </p:style>
      </p:sp>
      <p:sp>
        <p:nvSpPr>
          <p:cNvPr id="170" name="CustomShape 3"/>
          <p:cNvSpPr/>
          <p:nvPr/>
        </p:nvSpPr>
        <p:spPr>
          <a:xfrm>
            <a:off x="380880" y="4952880"/>
            <a:ext cx="2827440" cy="639000"/>
          </a:xfrm>
          <a:prstGeom prst="rect">
            <a:avLst/>
          </a:prstGeom>
          <a:noFill/>
          <a:ln>
            <a:noFill/>
          </a:ln>
        </p:spPr>
        <p:style>
          <a:lnRef idx="0"/>
          <a:fillRef idx="0"/>
          <a:effectRef idx="0"/>
          <a:fontRef idx="minor"/>
        </p:style>
        <p:txBody>
          <a:bodyPr lIns="90000" rIns="90000" tIns="45000" bIns="45000"/>
          <a:p>
            <a:pPr>
              <a:lnSpc>
                <a:spcPct val="100000"/>
              </a:lnSpc>
            </a:pPr>
            <a:r>
              <a:rPr b="0" lang="fr-CA" sz="1800" spc="-1" strike="noStrike">
                <a:solidFill>
                  <a:srgbClr val="333399"/>
                </a:solidFill>
                <a:uFill>
                  <a:solidFill>
                    <a:srgbClr val="ffffff"/>
                  </a:solidFill>
                </a:uFill>
                <a:latin typeface="Calibri"/>
              </a:rPr>
              <a:t>Note that the BP 2014 gas reserves are 107GtC</a:t>
            </a:r>
            <a:endParaRPr b="0" lang="fr-CA" sz="1800" spc="-1" strike="noStrike">
              <a:solidFill>
                <a:srgbClr val="000000"/>
              </a:solidFill>
              <a:uFill>
                <a:solidFill>
                  <a:srgbClr val="ffffff"/>
                </a:solidFill>
              </a:uFill>
              <a:latin typeface="Arial"/>
            </a:endParaRPr>
          </a:p>
        </p:txBody>
      </p:sp>
      <p:sp>
        <p:nvSpPr>
          <p:cNvPr id="171" name="TextShape 4"/>
          <p:cNvSpPr txBox="1"/>
          <p:nvPr/>
        </p:nvSpPr>
        <p:spPr>
          <a:xfrm>
            <a:off x="228600" y="432360"/>
            <a:ext cx="2590560" cy="1920600"/>
          </a:xfrm>
          <a:prstGeom prst="rect">
            <a:avLst/>
          </a:prstGeom>
          <a:noFill/>
          <a:ln>
            <a:noFill/>
          </a:ln>
        </p:spPr>
        <p:txBody>
          <a:bodyPr anchor="ctr"/>
          <a:p>
            <a:pPr algn="ctr">
              <a:lnSpc>
                <a:spcPct val="100000"/>
              </a:lnSpc>
              <a:spcBef>
                <a:spcPts val="1199"/>
              </a:spcBef>
            </a:pPr>
            <a:r>
              <a:rPr b="0" lang="en-US" sz="2400" spc="-1" strike="noStrike">
                <a:solidFill>
                  <a:srgbClr val="333399"/>
                </a:solidFill>
                <a:uFill>
                  <a:solidFill>
                    <a:srgbClr val="ffffff"/>
                  </a:solidFill>
                </a:uFill>
                <a:latin typeface="Calibri"/>
              </a:rPr>
              <a:t>The Global Carbon Cycle from the IPCC 5</a:t>
            </a:r>
            <a:r>
              <a:rPr b="0" lang="en-US" sz="2400" spc="-1" strike="noStrike" baseline="30000">
                <a:solidFill>
                  <a:srgbClr val="333399"/>
                </a:solidFill>
                <a:uFill>
                  <a:solidFill>
                    <a:srgbClr val="ffffff"/>
                  </a:solidFill>
                </a:uFill>
                <a:latin typeface="Calibri"/>
              </a:rPr>
              <a:t>th</a:t>
            </a:r>
            <a:r>
              <a:rPr b="0" lang="en-US" sz="2400" spc="-1" strike="noStrike">
                <a:solidFill>
                  <a:srgbClr val="333399"/>
                </a:solidFill>
                <a:uFill>
                  <a:solidFill>
                    <a:srgbClr val="ffffff"/>
                  </a:solidFill>
                </a:uFill>
                <a:latin typeface="Calibri"/>
              </a:rPr>
              <a:t> 2014 Assessment Report (WG1, Figure 6.1)</a:t>
            </a:r>
            <a:endParaRPr b="0" lang="en-US" sz="2400" spc="-1" strike="noStrike">
              <a:solidFill>
                <a:srgbClr val="000000"/>
              </a:solidFill>
              <a:uFill>
                <a:solidFill>
                  <a:srgbClr val="ffffff"/>
                </a:solidFill>
              </a:uFill>
              <a:latin typeface="Arial"/>
            </a:endParaRPr>
          </a:p>
        </p:txBody>
      </p:sp>
    </p:spTree>
  </p:cSld>
  <p:timing>
    <p:tnLst>
      <p:par>
        <p:cTn id="3" dur="indefinite" restart="never" nodeType="tmRoot">
          <p:childTnLst>
            <p:seq>
              <p:cTn id="4" dur="indefinite" nodeType="mainSeq">
                <p:childTnLst>
                  <p:par>
                    <p:cTn id="5" fill="hold">
                      <p:stCondLst>
                        <p:cond delay="indefinite"/>
                      </p:stCondLst>
                      <p:childTnLst>
                        <p:par>
                          <p:cTn id="6" fill="hold">
                            <p:stCondLst>
                              <p:cond delay="0"/>
                            </p:stCondLst>
                            <p:childTnLst>
                              <p:par>
                                <p:cTn id="7" nodeType="clickEffect" fill="hold" presetClass="entr" presetID="1">
                                  <p:stCondLst>
                                    <p:cond delay="0"/>
                                  </p:stCondLst>
                                  <p:childTnLst>
                                    <p:set>
                                      <p:cBhvr>
                                        <p:cTn id="8" dur="1" fill="hold">
                                          <p:stCondLst>
                                            <p:cond delay="0"/>
                                          </p:stCondLst>
                                        </p:cTn>
                                        <p:tgtEl>
                                          <p:spTgt spid="1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nodeType="clickEffect" fill="hold" presetClass="entr" presetID="1">
                                  <p:stCondLst>
                                    <p:cond delay="0"/>
                                  </p:stCondLst>
                                  <p:childTnLst>
                                    <p:set>
                                      <p:cBhvr>
                                        <p:cTn id="12" dur="1" fill="hold">
                                          <p:stCondLst>
                                            <p:cond delay="0"/>
                                          </p:stCondLst>
                                        </p:cTn>
                                        <p:tgtEl>
                                          <p:spTgt spid="166">
                                            <p:txEl>
                                              <p:pRg st="0" end="37"/>
                                            </p:txEl>
                                          </p:spTgt>
                                        </p:tgtEl>
                                        <p:attrNameLst>
                                          <p:attrName>style.visibility</p:attrName>
                                        </p:attrNameLst>
                                      </p:cBhvr>
                                      <p:to>
                                        <p:strVal val="visible"/>
                                      </p:to>
                                    </p:set>
                                  </p:childTnLst>
                                </p:cTn>
                              </p:par>
                              <p:par>
                                <p:cTn id="13" nodeType="withEffect" fill="hold" presetClass="entr" presetID="1">
                                  <p:stCondLst>
                                    <p:cond delay="0"/>
                                  </p:stCondLst>
                                  <p:childTnLst>
                                    <p:set>
                                      <p:cBhvr>
                                        <p:cTn id="14" dur="1" fill="hold">
                                          <p:stCondLst>
                                            <p:cond delay="0"/>
                                          </p:stCondLst>
                                        </p:cTn>
                                        <p:tgtEl>
                                          <p:spTgt spid="166">
                                            <p:txEl>
                                              <p:pRg st="37" end="60"/>
                                            </p:txEl>
                                          </p:spTgt>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TextShape 1"/>
          <p:cNvSpPr txBox="1"/>
          <p:nvPr/>
        </p:nvSpPr>
        <p:spPr>
          <a:xfrm>
            <a:off x="228600" y="457200"/>
            <a:ext cx="8229240" cy="1142640"/>
          </a:xfrm>
          <a:prstGeom prst="rect">
            <a:avLst/>
          </a:prstGeom>
          <a:noFill/>
          <a:ln>
            <a:noFill/>
          </a:ln>
        </p:spPr>
        <p:txBody>
          <a:bodyPr anchor="ctr"/>
          <a:p>
            <a:pPr algn="ctr">
              <a:lnSpc>
                <a:spcPct val="100000"/>
              </a:lnSpc>
            </a:pPr>
            <a:r>
              <a:rPr b="0" lang="en-US" sz="3600" spc="-1" strike="noStrike">
                <a:solidFill>
                  <a:srgbClr val="333399"/>
                </a:solidFill>
                <a:uFill>
                  <a:solidFill>
                    <a:srgbClr val="ffffff"/>
                  </a:solidFill>
                </a:uFill>
                <a:latin typeface="Calibri"/>
              </a:rPr>
              <a:t>Hubbert Analysis for Coal</a:t>
            </a:r>
            <a:endParaRPr b="0" lang="en-US" sz="3600" spc="-1" strike="noStrike">
              <a:solidFill>
                <a:srgbClr val="000000"/>
              </a:solidFill>
              <a:uFill>
                <a:solidFill>
                  <a:srgbClr val="ffffff"/>
                </a:solidFill>
              </a:uFill>
              <a:latin typeface="Arial"/>
            </a:endParaRPr>
          </a:p>
        </p:txBody>
      </p:sp>
      <p:sp>
        <p:nvSpPr>
          <p:cNvPr id="173" name="TextShape 2"/>
          <p:cNvSpPr txBox="1"/>
          <p:nvPr/>
        </p:nvSpPr>
        <p:spPr>
          <a:xfrm>
            <a:off x="1066680" y="2362320"/>
            <a:ext cx="7314840" cy="2590560"/>
          </a:xfrm>
          <a:prstGeom prst="rect">
            <a:avLst/>
          </a:prstGeom>
          <a:noFill/>
          <a:ln>
            <a:noFill/>
          </a:ln>
        </p:spPr>
        <p:txBody>
          <a:bodyPr/>
          <a:p>
            <a:pPr marL="343080" indent="-342720">
              <a:lnSpc>
                <a:spcPct val="100000"/>
              </a:lnSpc>
              <a:spcBef>
                <a:spcPts val="561"/>
              </a:spcBef>
              <a:buClr>
                <a:srgbClr val="333399"/>
              </a:buClr>
              <a:buFont typeface="Symbol" charset="2"/>
              <a:buChar char=""/>
            </a:pPr>
            <a:r>
              <a:rPr b="0" lang="en-US" sz="2800" spc="-1" strike="noStrike">
                <a:solidFill>
                  <a:srgbClr val="333399"/>
                </a:solidFill>
                <a:uFill>
                  <a:solidFill>
                    <a:srgbClr val="ffffff"/>
                  </a:solidFill>
                </a:uFill>
                <a:latin typeface="Calibri"/>
              </a:rPr>
              <a:t>Historical energy production and impacts</a:t>
            </a:r>
            <a:endParaRPr b="0" lang="en-US" sz="2800" spc="-1" strike="noStrike">
              <a:solidFill>
                <a:srgbClr val="333399"/>
              </a:solidFill>
              <a:uFill>
                <a:solidFill>
                  <a:srgbClr val="ffffff"/>
                </a:solidFill>
              </a:uFill>
              <a:latin typeface="Calibri"/>
            </a:endParaRPr>
          </a:p>
          <a:p>
            <a:pPr marL="343080" indent="-342720">
              <a:lnSpc>
                <a:spcPct val="100000"/>
              </a:lnSpc>
              <a:spcBef>
                <a:spcPts val="561"/>
              </a:spcBef>
              <a:buClr>
                <a:srgbClr val="333399"/>
              </a:buClr>
              <a:buFont typeface="Symbol" charset="2"/>
              <a:buChar char=""/>
            </a:pPr>
            <a:r>
              <a:rPr b="0" lang="en-US" sz="2800" spc="-1" strike="noStrike">
                <a:solidFill>
                  <a:srgbClr val="333399"/>
                </a:solidFill>
                <a:uFill>
                  <a:solidFill>
                    <a:srgbClr val="ffffff"/>
                  </a:solidFill>
                </a:uFill>
                <a:latin typeface="Calibri"/>
              </a:rPr>
              <a:t>Models for coal production</a:t>
            </a:r>
            <a:endParaRPr b="0" lang="en-US" sz="2800" spc="-1" strike="noStrike">
              <a:solidFill>
                <a:srgbClr val="333399"/>
              </a:solidFill>
              <a:uFill>
                <a:solidFill>
                  <a:srgbClr val="ffffff"/>
                </a:solidFill>
              </a:uFill>
              <a:latin typeface="Calibri"/>
            </a:endParaRPr>
          </a:p>
          <a:p>
            <a:pPr marL="343080" indent="-342720">
              <a:lnSpc>
                <a:spcPct val="100000"/>
              </a:lnSpc>
              <a:spcBef>
                <a:spcPts val="561"/>
              </a:spcBef>
              <a:buClr>
                <a:srgbClr val="333399"/>
              </a:buClr>
              <a:buFont typeface="Symbol" charset="2"/>
              <a:buChar char=""/>
            </a:pPr>
            <a:r>
              <a:rPr b="0" lang="en-US" sz="2800" spc="-1" strike="noStrike">
                <a:solidFill>
                  <a:srgbClr val="333399"/>
                </a:solidFill>
                <a:uFill>
                  <a:solidFill>
                    <a:srgbClr val="ffffff"/>
                  </a:solidFill>
                </a:uFill>
                <a:latin typeface="Calibri"/>
              </a:rPr>
              <a:t>CO</a:t>
            </a:r>
            <a:r>
              <a:rPr b="0" lang="en-US" sz="2800" spc="-1" strike="noStrike" baseline="-25000">
                <a:solidFill>
                  <a:srgbClr val="333399"/>
                </a:solidFill>
                <a:uFill>
                  <a:solidFill>
                    <a:srgbClr val="ffffff"/>
                  </a:solidFill>
                </a:uFill>
                <a:latin typeface="Calibri"/>
              </a:rPr>
              <a:t>2</a:t>
            </a:r>
            <a:r>
              <a:rPr b="0" lang="en-US" sz="2800" spc="-1" strike="noStrike">
                <a:solidFill>
                  <a:srgbClr val="333399"/>
                </a:solidFill>
                <a:uFill>
                  <a:solidFill>
                    <a:srgbClr val="ffffff"/>
                  </a:solidFill>
                </a:uFill>
                <a:latin typeface="Calibri"/>
              </a:rPr>
              <a:t> emissions in climate scenarios (RCPs)</a:t>
            </a:r>
            <a:endParaRPr b="0" lang="en-US" sz="2800" spc="-1" strike="noStrike">
              <a:solidFill>
                <a:srgbClr val="333399"/>
              </a:solidFill>
              <a:uFill>
                <a:solidFill>
                  <a:srgbClr val="ffffff"/>
                </a:solidFill>
              </a:uFill>
              <a:latin typeface="Calibri"/>
            </a:endParaRPr>
          </a:p>
          <a:p>
            <a:pPr marL="343080" indent="-342720">
              <a:lnSpc>
                <a:spcPct val="100000"/>
              </a:lnSpc>
              <a:spcBef>
                <a:spcPts val="561"/>
              </a:spcBef>
              <a:buClr>
                <a:srgbClr val="333399"/>
              </a:buClr>
              <a:buFont typeface="Symbol" charset="2"/>
              <a:buChar char=""/>
            </a:pPr>
            <a:r>
              <a:rPr b="0" lang="en-US" sz="2800" spc="-1" strike="noStrike">
                <a:solidFill>
                  <a:srgbClr val="333399"/>
                </a:solidFill>
                <a:uFill>
                  <a:solidFill>
                    <a:srgbClr val="ffffff"/>
                  </a:solidFill>
                </a:uFill>
                <a:latin typeface="Calibri"/>
              </a:rPr>
              <a:t>Are the logistic models likely to be a better guide than the RCPs?</a:t>
            </a:r>
            <a:endParaRPr b="0" lang="en-US" sz="2800" spc="-1" strike="noStrike">
              <a:solidFill>
                <a:srgbClr val="333399"/>
              </a:solidFill>
              <a:uFill>
                <a:solidFill>
                  <a:srgbClr val="ffffff"/>
                </a:solidFill>
              </a:uFill>
              <a:latin typeface="Calibri"/>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TextShape 1"/>
          <p:cNvSpPr txBox="1"/>
          <p:nvPr/>
        </p:nvSpPr>
        <p:spPr>
          <a:xfrm>
            <a:off x="457200" y="274680"/>
            <a:ext cx="8229240" cy="56304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History of World Energy Production</a:t>
            </a:r>
            <a:endParaRPr b="0" lang="en-US" sz="3200" spc="-1" strike="noStrike">
              <a:solidFill>
                <a:srgbClr val="000000"/>
              </a:solidFill>
              <a:uFill>
                <a:solidFill>
                  <a:srgbClr val="ffffff"/>
                </a:solidFill>
              </a:uFill>
              <a:latin typeface="Arial"/>
            </a:endParaRPr>
          </a:p>
        </p:txBody>
      </p:sp>
      <p:sp>
        <p:nvSpPr>
          <p:cNvPr id="175" name="TextShape 2"/>
          <p:cNvSpPr txBox="1"/>
          <p:nvPr/>
        </p:nvSpPr>
        <p:spPr>
          <a:xfrm>
            <a:off x="152280" y="4724280"/>
            <a:ext cx="8838720" cy="1676160"/>
          </a:xfrm>
          <a:prstGeom prst="rect">
            <a:avLst/>
          </a:prstGeom>
          <a:noFill/>
          <a:ln>
            <a:noFill/>
          </a:ln>
        </p:spPr>
        <p:txBody>
          <a:bodyPr/>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Gtoe = billions of metric tons of oil equivalent, 1 toe = 42GJ</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Wood and water from Arnulf Grubler, 2003, </a:t>
            </a:r>
            <a:r>
              <a:rPr b="0" i="1" lang="en-US" sz="1800" spc="-1" strike="noStrike">
                <a:solidFill>
                  <a:srgbClr val="333399"/>
                </a:solidFill>
                <a:uFill>
                  <a:solidFill>
                    <a:srgbClr val="ffffff"/>
                  </a:solidFill>
                </a:uFill>
                <a:latin typeface="Calibri"/>
              </a:rPr>
              <a:t>Technology and Global Change</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Coal, oil, gas, and alternatives from Brian Mitchell, </a:t>
            </a:r>
            <a:r>
              <a:rPr b="0" i="1" lang="en-US" sz="1800" spc="-1" strike="noStrike">
                <a:solidFill>
                  <a:srgbClr val="333399"/>
                </a:solidFill>
                <a:uFill>
                  <a:solidFill>
                    <a:srgbClr val="ffffff"/>
                  </a:solidFill>
                </a:uFill>
                <a:latin typeface="Calibri"/>
              </a:rPr>
              <a:t>International Historical Statistics</a:t>
            </a:r>
            <a:r>
              <a:rPr b="0" lang="en-US" sz="1800" spc="-1" strike="noStrike">
                <a:solidFill>
                  <a:srgbClr val="333399"/>
                </a:solidFill>
                <a:uFill>
                  <a:solidFill>
                    <a:srgbClr val="ffffff"/>
                  </a:solidFill>
                </a:uFill>
                <a:latin typeface="Calibri"/>
              </a:rPr>
              <a:t>, </a:t>
            </a:r>
            <a:r>
              <a:rPr b="0" i="1" lang="en-US" sz="1800" spc="-1" strike="noStrike">
                <a:solidFill>
                  <a:srgbClr val="333399"/>
                </a:solidFill>
                <a:uFill>
                  <a:solidFill>
                    <a:srgbClr val="ffffff"/>
                  </a:solidFill>
                </a:uFill>
                <a:latin typeface="Calibri"/>
              </a:rPr>
              <a:t>BP Statistical Review </a:t>
            </a:r>
            <a:r>
              <a:rPr b="0" lang="en-US" sz="1800" spc="-1" strike="noStrike">
                <a:solidFill>
                  <a:srgbClr val="333399"/>
                </a:solidFill>
                <a:uFill>
                  <a:solidFill>
                    <a:srgbClr val="ffffff"/>
                  </a:solidFill>
                </a:uFill>
                <a:latin typeface="Calibri"/>
              </a:rPr>
              <a:t>and the FAO (UN) on-line data base</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Hydrocarbons include natural gas, crude oil, and the natural gas liquids</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Hydrocarbons passed coal in 1956—87% of fossil-fuel production has occurred since then</a:t>
            </a:r>
            <a:endParaRPr b="0" lang="en-US" sz="1800" spc="-1" strike="noStrike">
              <a:solidFill>
                <a:srgbClr val="333399"/>
              </a:solidFill>
              <a:uFill>
                <a:solidFill>
                  <a:srgbClr val="ffffff"/>
                </a:solidFill>
              </a:uFill>
              <a:latin typeface="Calibri"/>
            </a:endParaRPr>
          </a:p>
          <a:p>
            <a:pPr>
              <a:lnSpc>
                <a:spcPct val="80000"/>
              </a:lnSpc>
              <a:spcBef>
                <a:spcPts val="400"/>
              </a:spcBef>
            </a:pPr>
            <a:endParaRPr b="0" lang="en-US" sz="1800" spc="-1" strike="noStrike">
              <a:solidFill>
                <a:srgbClr val="333399"/>
              </a:solidFill>
              <a:uFill>
                <a:solidFill>
                  <a:srgbClr val="ffffff"/>
                </a:solidFill>
              </a:uFill>
              <a:latin typeface="Calibri"/>
            </a:endParaRPr>
          </a:p>
        </p:txBody>
      </p:sp>
      <p:pic>
        <p:nvPicPr>
          <p:cNvPr id="176" name="Picture 2" descr=""/>
          <p:cNvPicPr/>
          <p:nvPr/>
        </p:nvPicPr>
        <p:blipFill>
          <a:blip r:embed="rId1"/>
          <a:stretch/>
        </p:blipFill>
        <p:spPr>
          <a:xfrm>
            <a:off x="2286000" y="1028520"/>
            <a:ext cx="4824720" cy="3314520"/>
          </a:xfrm>
          <a:prstGeom prst="rect">
            <a:avLst/>
          </a:prstGeom>
          <a:ln>
            <a:noFill/>
          </a:ln>
        </p:spPr>
      </p:pic>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TextShape 1"/>
          <p:cNvSpPr txBox="1"/>
          <p:nvPr/>
        </p:nvSpPr>
        <p:spPr>
          <a:xfrm>
            <a:off x="457200" y="27468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World Per-Person Energy Production</a:t>
            </a:r>
            <a:endParaRPr b="0" lang="en-US" sz="3200" spc="-1" strike="noStrike">
              <a:solidFill>
                <a:srgbClr val="000000"/>
              </a:solidFill>
              <a:uFill>
                <a:solidFill>
                  <a:srgbClr val="ffffff"/>
                </a:solidFill>
              </a:uFill>
              <a:latin typeface="Arial"/>
            </a:endParaRPr>
          </a:p>
        </p:txBody>
      </p:sp>
      <p:sp>
        <p:nvSpPr>
          <p:cNvPr id="178" name="TextShape 2"/>
          <p:cNvSpPr txBox="1"/>
          <p:nvPr/>
        </p:nvSpPr>
        <p:spPr>
          <a:xfrm>
            <a:off x="380880" y="5715000"/>
            <a:ext cx="8610120" cy="914040"/>
          </a:xfrm>
          <a:prstGeom prst="rect">
            <a:avLst/>
          </a:prstGeom>
          <a:noFill/>
          <a:ln>
            <a:noFill/>
          </a:ln>
        </p:spPr>
        <p:txBody>
          <a:bodyPr/>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UN Population Division on-line data base</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Sources tend to rise until there is a shock, like World War I and the Iranian Revolution</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New alternatives: wind, sun, geothermal, biofuels, biogas …</a:t>
            </a:r>
            <a:endParaRPr b="0" lang="en-US" sz="1800" spc="-1" strike="noStrike">
              <a:solidFill>
                <a:srgbClr val="333399"/>
              </a:solidFill>
              <a:uFill>
                <a:solidFill>
                  <a:srgbClr val="ffffff"/>
                </a:solidFill>
              </a:uFill>
              <a:latin typeface="Calibri"/>
            </a:endParaRPr>
          </a:p>
        </p:txBody>
      </p:sp>
      <p:pic>
        <p:nvPicPr>
          <p:cNvPr id="179" name="Picture 2" descr=""/>
          <p:cNvPicPr/>
          <p:nvPr/>
        </p:nvPicPr>
        <p:blipFill>
          <a:blip r:embed="rId1"/>
          <a:stretch/>
        </p:blipFill>
        <p:spPr>
          <a:xfrm>
            <a:off x="1219320" y="990720"/>
            <a:ext cx="6651360" cy="4562640"/>
          </a:xfrm>
          <a:prstGeom prst="rect">
            <a:avLst/>
          </a:prstGeom>
          <a:ln>
            <a:noFill/>
          </a:ln>
        </p:spPr>
      </p:pic>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Shape 1"/>
          <p:cNvSpPr txBox="1"/>
          <p:nvPr/>
        </p:nvSpPr>
        <p:spPr>
          <a:xfrm>
            <a:off x="228600" y="228600"/>
            <a:ext cx="861012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Moving Toward Universal Electricity Access</a:t>
            </a:r>
            <a:endParaRPr b="0" lang="en-US" sz="3200" spc="-1" strike="noStrike">
              <a:solidFill>
                <a:srgbClr val="000000"/>
              </a:solidFill>
              <a:uFill>
                <a:solidFill>
                  <a:srgbClr val="ffffff"/>
                </a:solidFill>
              </a:uFill>
              <a:latin typeface="Arial"/>
            </a:endParaRPr>
          </a:p>
        </p:txBody>
      </p:sp>
      <p:sp>
        <p:nvSpPr>
          <p:cNvPr id="181" name="TextShape 2"/>
          <p:cNvSpPr txBox="1"/>
          <p:nvPr/>
        </p:nvSpPr>
        <p:spPr>
          <a:xfrm>
            <a:off x="457200" y="4876920"/>
            <a:ext cx="8381520" cy="190476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Poverty $1.90/d 2011 PPP from http://iresearch.worldbank.org/PovcalNet/index.htm?0</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Electricity access from various editions of the IEA World Energy Outlook</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With electricity access, many good things happen—communities can provide clean water, people can preserve their food, hospitals can run operating rooms, people can deal with hot and cold</a:t>
            </a:r>
            <a:endParaRPr b="0" lang="en-US" sz="1800" spc="-1" strike="noStrike">
              <a:solidFill>
                <a:srgbClr val="333399"/>
              </a:solidFill>
              <a:uFill>
                <a:solidFill>
                  <a:srgbClr val="ffffff"/>
                </a:solidFill>
              </a:uFill>
              <a:latin typeface="Calibri"/>
            </a:endParaRPr>
          </a:p>
          <a:p>
            <a:pPr>
              <a:lnSpc>
                <a:spcPct val="100000"/>
              </a:lnSpc>
              <a:spcBef>
                <a:spcPts val="400"/>
              </a:spcBef>
            </a:pPr>
            <a:endParaRPr b="0" lang="en-US" sz="1800" spc="-1" strike="noStrike">
              <a:solidFill>
                <a:srgbClr val="333399"/>
              </a:solidFill>
              <a:uFill>
                <a:solidFill>
                  <a:srgbClr val="ffffff"/>
                </a:solidFill>
              </a:uFill>
              <a:latin typeface="Calibri"/>
            </a:endParaRPr>
          </a:p>
        </p:txBody>
      </p:sp>
      <p:pic>
        <p:nvPicPr>
          <p:cNvPr id="182" name="Picture 2" descr=""/>
          <p:cNvPicPr/>
          <p:nvPr/>
        </p:nvPicPr>
        <p:blipFill>
          <a:blip r:embed="rId1"/>
          <a:stretch/>
        </p:blipFill>
        <p:spPr>
          <a:xfrm>
            <a:off x="2514600" y="870120"/>
            <a:ext cx="4723920" cy="3853800"/>
          </a:xfrm>
          <a:prstGeom prst="rect">
            <a:avLst/>
          </a:prstGeom>
          <a:ln>
            <a:noFill/>
          </a:ln>
        </p:spPr>
      </p:pic>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TextShape 1"/>
          <p:cNvSpPr txBox="1"/>
          <p:nvPr/>
        </p:nvSpPr>
        <p:spPr>
          <a:xfrm>
            <a:off x="1523880" y="304920"/>
            <a:ext cx="6095520" cy="9442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Coal Share of Electricity Generation in OECD and non-OECD Countries</a:t>
            </a:r>
            <a:endParaRPr b="0" lang="en-US" sz="3200" spc="-1" strike="noStrike">
              <a:solidFill>
                <a:srgbClr val="000000"/>
              </a:solidFill>
              <a:uFill>
                <a:solidFill>
                  <a:srgbClr val="ffffff"/>
                </a:solidFill>
              </a:uFill>
              <a:latin typeface="Arial"/>
            </a:endParaRPr>
          </a:p>
        </p:txBody>
      </p:sp>
      <p:sp>
        <p:nvSpPr>
          <p:cNvPr id="184" name="TextShape 2"/>
          <p:cNvSpPr txBox="1"/>
          <p:nvPr/>
        </p:nvSpPr>
        <p:spPr>
          <a:xfrm>
            <a:off x="1905120" y="6019920"/>
            <a:ext cx="6248160" cy="533160"/>
          </a:xfrm>
          <a:prstGeom prst="rect">
            <a:avLst/>
          </a:prstGeom>
          <a:noFill/>
          <a:ln>
            <a:noFill/>
          </a:ln>
        </p:spPr>
        <p:txBody>
          <a:bodyPr/>
          <a:p>
            <a:pPr>
              <a:lnSpc>
                <a:spcPct val="100000"/>
              </a:lnSpc>
              <a:spcBef>
                <a:spcPts val="360"/>
              </a:spcBef>
            </a:pPr>
            <a:r>
              <a:rPr b="0" lang="en-US" sz="1800" spc="-1" strike="noStrike">
                <a:solidFill>
                  <a:srgbClr val="333399"/>
                </a:solidFill>
                <a:uFill>
                  <a:solidFill>
                    <a:srgbClr val="ffffff"/>
                  </a:solidFill>
                </a:uFill>
                <a:latin typeface="Calibri"/>
              </a:rPr>
              <a:t>From various editions of the </a:t>
            </a:r>
            <a:r>
              <a:rPr b="0" i="1" lang="en-US" sz="1800" spc="-1" strike="noStrike">
                <a:solidFill>
                  <a:srgbClr val="333399"/>
                </a:solidFill>
                <a:uFill>
                  <a:solidFill>
                    <a:srgbClr val="ffffff"/>
                  </a:solidFill>
                </a:uFill>
                <a:latin typeface="Calibri"/>
              </a:rPr>
              <a:t>IEA World Energy Outlook</a:t>
            </a:r>
            <a:endParaRPr b="0" lang="en-US" sz="1800" spc="-1" strike="noStrike">
              <a:solidFill>
                <a:srgbClr val="333399"/>
              </a:solidFill>
              <a:uFill>
                <a:solidFill>
                  <a:srgbClr val="ffffff"/>
                </a:solidFill>
              </a:uFill>
              <a:latin typeface="Calibri"/>
            </a:endParaRPr>
          </a:p>
        </p:txBody>
      </p:sp>
      <p:pic>
        <p:nvPicPr>
          <p:cNvPr id="185" name="Picture 2" descr=""/>
          <p:cNvPicPr/>
          <p:nvPr/>
        </p:nvPicPr>
        <p:blipFill>
          <a:blip r:embed="rId1"/>
          <a:stretch/>
        </p:blipFill>
        <p:spPr>
          <a:xfrm>
            <a:off x="1676520" y="1536840"/>
            <a:ext cx="6095520" cy="4177800"/>
          </a:xfrm>
          <a:prstGeom prst="rect">
            <a:avLst/>
          </a:prstGeom>
          <a:ln>
            <a:noFill/>
          </a:ln>
        </p:spPr>
      </p:pic>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TextShape 1"/>
          <p:cNvSpPr txBox="1"/>
          <p:nvPr/>
        </p:nvSpPr>
        <p:spPr>
          <a:xfrm>
            <a:off x="457200" y="152280"/>
            <a:ext cx="4495320" cy="121896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Models for Fossil Fuel Production</a:t>
            </a:r>
            <a:endParaRPr b="0" lang="en-US" sz="3200" spc="-1" strike="noStrike">
              <a:solidFill>
                <a:srgbClr val="000000"/>
              </a:solidFill>
              <a:uFill>
                <a:solidFill>
                  <a:srgbClr val="ffffff"/>
                </a:solidFill>
              </a:uFill>
              <a:latin typeface="Arial"/>
            </a:endParaRPr>
          </a:p>
        </p:txBody>
      </p:sp>
      <p:pic>
        <p:nvPicPr>
          <p:cNvPr id="187" name="Content Placeholder 6" descr=""/>
          <p:cNvPicPr/>
          <p:nvPr/>
        </p:nvPicPr>
        <p:blipFill>
          <a:blip r:embed="rId1"/>
          <a:stretch/>
        </p:blipFill>
        <p:spPr>
          <a:xfrm>
            <a:off x="914400" y="1371600"/>
            <a:ext cx="3620520" cy="4525560"/>
          </a:xfrm>
          <a:prstGeom prst="rect">
            <a:avLst/>
          </a:prstGeom>
          <a:ln>
            <a:noFill/>
          </a:ln>
        </p:spPr>
      </p:pic>
      <p:pic>
        <p:nvPicPr>
          <p:cNvPr id="188" name="Picture 4" descr=""/>
          <p:cNvPicPr/>
          <p:nvPr/>
        </p:nvPicPr>
        <p:blipFill>
          <a:blip r:embed="rId2"/>
          <a:stretch/>
        </p:blipFill>
        <p:spPr>
          <a:xfrm>
            <a:off x="5334120" y="138960"/>
            <a:ext cx="3352320" cy="6490080"/>
          </a:xfrm>
          <a:prstGeom prst="rect">
            <a:avLst/>
          </a:prstGeom>
          <a:ln>
            <a:noFill/>
          </a:ln>
        </p:spPr>
      </p:pic>
      <p:sp>
        <p:nvSpPr>
          <p:cNvPr id="189" name="CustomShape 2"/>
          <p:cNvSpPr/>
          <p:nvPr/>
        </p:nvSpPr>
        <p:spPr>
          <a:xfrm>
            <a:off x="457200" y="5791320"/>
            <a:ext cx="4495320" cy="1066320"/>
          </a:xfrm>
          <a:prstGeom prst="rect">
            <a:avLst/>
          </a:prstGeom>
          <a:noFill/>
          <a:ln>
            <a:noFill/>
          </a:ln>
        </p:spPr>
        <p:style>
          <a:lnRef idx="0"/>
          <a:fillRef idx="0"/>
          <a:effectRef idx="0"/>
          <a:fontRef idx="minor"/>
        </p:style>
        <p:txBody>
          <a:bodyPr anchor="ctr"/>
          <a:p>
            <a:pPr algn="ctr">
              <a:lnSpc>
                <a:spcPct val="100000"/>
              </a:lnSpc>
            </a:pPr>
            <a:r>
              <a:rPr b="0" lang="fr-CA" sz="2400" spc="-1" strike="noStrike">
                <a:solidFill>
                  <a:srgbClr val="333399"/>
                </a:solidFill>
                <a:uFill>
                  <a:solidFill>
                    <a:srgbClr val="ffffff"/>
                  </a:solidFill>
                </a:uFill>
                <a:latin typeface="Calibri"/>
              </a:rPr>
              <a:t>Stanley Jevons</a:t>
            </a:r>
            <a:br/>
            <a:r>
              <a:rPr b="0" i="1" lang="fr-CA" sz="2400" spc="-1" strike="noStrike">
                <a:solidFill>
                  <a:srgbClr val="333399"/>
                </a:solidFill>
                <a:uFill>
                  <a:solidFill>
                    <a:srgbClr val="ffffff"/>
                  </a:solidFill>
                </a:uFill>
                <a:latin typeface="Calibri"/>
              </a:rPr>
              <a:t>The Coal Question</a:t>
            </a:r>
            <a:r>
              <a:rPr b="0" lang="fr-CA" sz="2400" spc="-1" strike="noStrike">
                <a:solidFill>
                  <a:srgbClr val="333399"/>
                </a:solidFill>
                <a:uFill>
                  <a:solidFill>
                    <a:srgbClr val="ffffff"/>
                  </a:solidFill>
                </a:uFill>
                <a:latin typeface="Calibri"/>
              </a:rPr>
              <a:t>, 1865</a:t>
            </a:r>
            <a:endParaRPr b="0" lang="fr-CA" sz="2400" spc="-1" strike="noStrike">
              <a:solidFill>
                <a:srgbClr val="000000"/>
              </a:solidFill>
              <a:uFill>
                <a:solidFill>
                  <a:srgbClr val="ffffff"/>
                </a:solidFill>
              </a:uFill>
              <a:latin typeface="Arial"/>
            </a:endParaRPr>
          </a:p>
        </p:txBody>
      </p:sp>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Shape 1"/>
          <p:cNvSpPr txBox="1"/>
          <p:nvPr/>
        </p:nvSpPr>
        <p:spPr>
          <a:xfrm>
            <a:off x="457200" y="19836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British Coal Production</a:t>
            </a:r>
            <a:endParaRPr b="0" lang="en-US" sz="3200" spc="-1" strike="noStrike">
              <a:solidFill>
                <a:srgbClr val="000000"/>
              </a:solidFill>
              <a:uFill>
                <a:solidFill>
                  <a:srgbClr val="ffffff"/>
                </a:solidFill>
              </a:uFill>
              <a:latin typeface="Arial"/>
            </a:endParaRPr>
          </a:p>
        </p:txBody>
      </p:sp>
      <p:sp>
        <p:nvSpPr>
          <p:cNvPr id="191" name="TextShape 2"/>
          <p:cNvSpPr txBox="1"/>
          <p:nvPr/>
        </p:nvSpPr>
        <p:spPr>
          <a:xfrm>
            <a:off x="1295280" y="5334120"/>
            <a:ext cx="6933960" cy="114264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From the UK Department of Energy and Climate Change</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Mt = millions of metric tons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last underground mine closed in 2015</a:t>
            </a:r>
            <a:endParaRPr b="0" lang="en-US" sz="1800" spc="-1" strike="noStrike">
              <a:solidFill>
                <a:srgbClr val="333399"/>
              </a:solidFill>
              <a:uFill>
                <a:solidFill>
                  <a:srgbClr val="ffffff"/>
                </a:solidFill>
              </a:uFill>
              <a:latin typeface="Calibri"/>
            </a:endParaRPr>
          </a:p>
        </p:txBody>
      </p:sp>
      <p:pic>
        <p:nvPicPr>
          <p:cNvPr id="192" name="Picture 2" descr=""/>
          <p:cNvPicPr/>
          <p:nvPr/>
        </p:nvPicPr>
        <p:blipFill>
          <a:blip r:embed="rId1"/>
          <a:stretch/>
        </p:blipFill>
        <p:spPr>
          <a:xfrm>
            <a:off x="1523880" y="838080"/>
            <a:ext cx="6016320" cy="4114440"/>
          </a:xfrm>
          <a:prstGeom prst="rect">
            <a:avLst/>
          </a:prstGeom>
          <a:ln>
            <a:noFill/>
          </a:ln>
        </p:spPr>
      </p:pic>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TextShape 1"/>
          <p:cNvSpPr txBox="1"/>
          <p:nvPr/>
        </p:nvSpPr>
        <p:spPr>
          <a:xfrm>
            <a:off x="609480" y="914400"/>
            <a:ext cx="3047760" cy="1904760"/>
          </a:xfrm>
          <a:prstGeom prst="rect">
            <a:avLst/>
          </a:prstGeom>
          <a:noFill/>
          <a:ln>
            <a:noFill/>
          </a:ln>
        </p:spPr>
        <p:txBody>
          <a:bodyPr anchor="ctr"/>
          <a:p>
            <a:pPr algn="r">
              <a:lnSpc>
                <a:spcPct val="100000"/>
              </a:lnSpc>
            </a:pPr>
            <a:r>
              <a:rPr b="0" lang="en-US" sz="2800" spc="-1" strike="noStrike">
                <a:solidFill>
                  <a:srgbClr val="333399"/>
                </a:solidFill>
                <a:uFill>
                  <a:solidFill>
                    <a:srgbClr val="ffffff"/>
                  </a:solidFill>
                </a:uFill>
                <a:latin typeface="Calibri"/>
              </a:rPr>
              <a:t>A Representative Cumulative Production Curve</a:t>
            </a:r>
            <a:endParaRPr b="0" lang="en-US" sz="2800" spc="-1" strike="noStrike">
              <a:solidFill>
                <a:srgbClr val="000000"/>
              </a:solidFill>
              <a:uFill>
                <a:solidFill>
                  <a:srgbClr val="ffffff"/>
                </a:solidFill>
              </a:uFill>
              <a:latin typeface="Arial"/>
            </a:endParaRPr>
          </a:p>
        </p:txBody>
      </p:sp>
      <p:sp>
        <p:nvSpPr>
          <p:cNvPr id="194" name="TextShape 2"/>
          <p:cNvSpPr txBox="1"/>
          <p:nvPr/>
        </p:nvSpPr>
        <p:spPr>
          <a:xfrm>
            <a:off x="609480" y="3962520"/>
            <a:ext cx="8152920" cy="259056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a:t>
            </a:r>
            <a:r>
              <a:rPr b="0" i="1" lang="en-US" sz="1800" spc="-1" strike="noStrike">
                <a:solidFill>
                  <a:srgbClr val="333399"/>
                </a:solidFill>
                <a:uFill>
                  <a:solidFill>
                    <a:srgbClr val="ffffff"/>
                  </a:solidFill>
                </a:uFill>
                <a:latin typeface="Calibri"/>
              </a:rPr>
              <a:t> </a:t>
            </a:r>
            <a:r>
              <a:rPr b="0" lang="en-US" sz="1800" spc="-1" strike="noStrike">
                <a:solidFill>
                  <a:srgbClr val="333399"/>
                </a:solidFill>
                <a:uFill>
                  <a:solidFill>
                    <a:srgbClr val="ffffff"/>
                  </a:solidFill>
                </a:uFill>
                <a:latin typeface="Calibri"/>
              </a:rPr>
              <a:t>for ultimate production, is the cumulative production in the long run, </a:t>
            </a:r>
            <a:r>
              <a:rPr b="0" lang="en-US" sz="1800" spc="-1" strike="noStrike">
                <a:solidFill>
                  <a:srgbClr val="333399"/>
                </a:solidFill>
                <a:uFill>
                  <a:solidFill>
                    <a:srgbClr val="ffffff"/>
                  </a:solidFill>
                </a:uFill>
                <a:latin typeface="Calibri"/>
              </a:rPr>
              <a:t>that is, total production, past and future </a:t>
            </a:r>
            <a:endParaRPr b="0" lang="en-US" sz="1800" spc="-1" strike="noStrike">
              <a:solidFill>
                <a:srgbClr val="333399"/>
              </a:solidFill>
              <a:uFill>
                <a:solidFill>
                  <a:srgbClr val="ffffff"/>
                </a:solidFill>
              </a:uFill>
              <a:latin typeface="Calibri"/>
            </a:endParaRPr>
          </a:p>
          <a:p>
            <a:pPr lvl="1" marL="743040" indent="-285480">
              <a:lnSpc>
                <a:spcPct val="10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 </a:t>
            </a:r>
            <a:r>
              <a:rPr b="0" lang="en-US" sz="1600" spc="-1" strike="noStrike">
                <a:solidFill>
                  <a:srgbClr val="333399"/>
                </a:solidFill>
                <a:uFill>
                  <a:solidFill>
                    <a:srgbClr val="ffffff"/>
                  </a:solidFill>
                </a:uFill>
                <a:latin typeface="Calibri"/>
              </a:rPr>
              <a:t>needs to be estimated until the end of the production cycle</a:t>
            </a:r>
            <a:r>
              <a:rPr b="0" i="1" lang="en-US" sz="1600" spc="-1" strike="noStrike">
                <a:solidFill>
                  <a:srgbClr val="333399"/>
                </a:solidFill>
                <a:uFill>
                  <a:solidFill>
                    <a:srgbClr val="ffffff"/>
                  </a:solidFill>
                </a:uFill>
                <a:latin typeface="Calibri"/>
              </a:rPr>
              <a:t>—</a:t>
            </a:r>
            <a:r>
              <a:rPr b="0" lang="en-US" sz="1600" spc="-1" strike="noStrike">
                <a:solidFill>
                  <a:srgbClr val="333399"/>
                </a:solidFill>
                <a:uFill>
                  <a:solidFill>
                    <a:srgbClr val="ffffff"/>
                  </a:solidFill>
                </a:uFill>
                <a:latin typeface="Calibri"/>
              </a:rPr>
              <a:t>we will use logistic models</a:t>
            </a:r>
            <a:endParaRPr b="0" lang="en-US" sz="1600" spc="-1" strike="noStrike">
              <a:solidFill>
                <a:srgbClr val="333399"/>
              </a:solidFill>
              <a:uFill>
                <a:solidFill>
                  <a:srgbClr val="ffffff"/>
                </a:solidFill>
              </a:uFill>
              <a:latin typeface="Arial"/>
            </a:endParaRPr>
          </a:p>
          <a:p>
            <a:pPr lvl="1" marL="743040" indent="-285480">
              <a:lnSpc>
                <a:spcPct val="10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 </a:t>
            </a:r>
            <a:r>
              <a:rPr b="0" lang="en-US" sz="1600" spc="-1" strike="noStrike">
                <a:solidFill>
                  <a:srgbClr val="333399"/>
                </a:solidFill>
                <a:uFill>
                  <a:solidFill>
                    <a:srgbClr val="ffffff"/>
                  </a:solidFill>
                </a:uFill>
                <a:latin typeface="Calibri"/>
              </a:rPr>
              <a:t>is the important number for CO</a:t>
            </a:r>
            <a:r>
              <a:rPr b="0" lang="en-US" sz="1600" spc="-1" strike="noStrike" baseline="-25000">
                <a:solidFill>
                  <a:srgbClr val="333399"/>
                </a:solidFill>
                <a:uFill>
                  <a:solidFill>
                    <a:srgbClr val="ffffff"/>
                  </a:solidFill>
                </a:uFill>
                <a:latin typeface="Calibri"/>
              </a:rPr>
              <a:t>2</a:t>
            </a:r>
            <a:r>
              <a:rPr b="0" lang="en-US" sz="1600" spc="-1" strike="noStrike">
                <a:solidFill>
                  <a:srgbClr val="333399"/>
                </a:solidFill>
                <a:uFill>
                  <a:solidFill>
                    <a:srgbClr val="ffffff"/>
                  </a:solidFill>
                </a:uFill>
                <a:latin typeface="Calibri"/>
              </a:rPr>
              <a:t> concentrations because of the long residence times</a:t>
            </a:r>
            <a:endParaRPr b="0" lang="en-US" sz="1600" spc="-1" strike="noStrike">
              <a:solidFill>
                <a:srgbClr val="333399"/>
              </a:solidFill>
              <a:uFill>
                <a:solidFill>
                  <a:srgbClr val="ffffff"/>
                </a:solidFill>
              </a:uFill>
              <a:latin typeface="Arial"/>
            </a:endParaRPr>
          </a:p>
          <a:p>
            <a:pPr marL="343080" indent="-342720">
              <a:lnSpc>
                <a:spcPct val="100000"/>
              </a:lnSpc>
              <a:spcBef>
                <a:spcPts val="360"/>
              </a:spcBef>
              <a:buClr>
                <a:srgbClr val="333399"/>
              </a:buClr>
              <a:buFont typeface="Symbol" charset="2"/>
              <a:buChar char=""/>
            </a:pPr>
            <a:r>
              <a:rPr b="0" i="1" lang="en-US" sz="1800" spc="-1" strike="noStrike">
                <a:solidFill>
                  <a:srgbClr val="333399"/>
                </a:solidFill>
                <a:uFill>
                  <a:solidFill>
                    <a:srgbClr val="ffffff"/>
                  </a:solidFill>
                </a:uFill>
                <a:latin typeface="Calibri"/>
              </a:rPr>
              <a:t> </a:t>
            </a:r>
            <a:r>
              <a:rPr b="0" lang="en-US" sz="1800" spc="-1" strike="noStrike">
                <a:solidFill>
                  <a:srgbClr val="333399"/>
                </a:solidFill>
                <a:uFill>
                  <a:solidFill>
                    <a:srgbClr val="ffffff"/>
                  </a:solidFill>
                </a:uFill>
                <a:latin typeface="Calibri"/>
              </a:rPr>
              <a:t>is the time when the cumulative production reaches </a:t>
            </a:r>
            <a:endParaRPr b="0" lang="en-US" sz="1800" spc="-1" strike="noStrike">
              <a:solidFill>
                <a:srgbClr val="333399"/>
              </a:solidFill>
              <a:uFill>
                <a:solidFill>
                  <a:srgbClr val="ffffff"/>
                </a:solidFill>
              </a:uFill>
              <a:latin typeface="Calibri"/>
            </a:endParaRPr>
          </a:p>
          <a:p>
            <a:pPr lvl="1" marL="743040" indent="-285480">
              <a:lnSpc>
                <a:spcPct val="10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One way to answer the question, how long will the coal last?—with the warning that it is subject to shocks like the 1979 Iranian Revolution</a:t>
            </a:r>
            <a:endParaRPr b="0" lang="en-US" sz="1600" spc="-1" strike="noStrike">
              <a:solidFill>
                <a:srgbClr val="333399"/>
              </a:solidFill>
              <a:uFill>
                <a:solidFill>
                  <a:srgbClr val="ffffff"/>
                </a:solidFill>
              </a:uFill>
              <a:latin typeface="Arial"/>
            </a:endParaRPr>
          </a:p>
          <a:p>
            <a:pPr lvl="1" marL="743040" indent="-285480">
              <a:lnSpc>
                <a:spcPct val="10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Gives a time frame for thinking about the transition to alternatives</a:t>
            </a:r>
            <a:endParaRPr b="0" lang="en-US" sz="1600" spc="-1" strike="noStrike">
              <a:solidFill>
                <a:srgbClr val="333399"/>
              </a:solidFill>
              <a:uFill>
                <a:solidFill>
                  <a:srgbClr val="ffffff"/>
                </a:solidFill>
              </a:uFill>
              <a:latin typeface="Arial"/>
            </a:endParaRPr>
          </a:p>
        </p:txBody>
      </p:sp>
      <p:sp>
        <p:nvSpPr>
          <p:cNvPr id="195" name="TextShape 3"/>
          <p:cNvSpPr txBox="1"/>
          <p:nvPr/>
        </p:nvSpPr>
        <p:spPr>
          <a:xfrm>
            <a:off x="609480" y="3962520"/>
            <a:ext cx="8152920" cy="2590560"/>
          </a:xfrm>
          <a:prstGeom prst="rect">
            <a:avLst/>
          </a:prstGeom>
          <a:blipFill>
            <a:blip r:embed="rId1"/>
            <a:stretch>
              <a:fillRect/>
            </a:stretch>
          </a:blipFill>
          <a:ln>
            <a:noFill/>
          </a:ln>
        </p:spPr>
        <p:txBody>
          <a:bodyPr/>
          <a:p>
            <a:pPr marL="343080" indent="-342720">
              <a:lnSpc>
                <a:spcPct val="100000"/>
              </a:lnSpc>
              <a:spcBef>
                <a:spcPts val="400"/>
              </a:spcBef>
              <a:buClr>
                <a:srgbClr val="000000"/>
              </a:buClr>
              <a:buFont typeface="Symbol" charset="2"/>
              <a:buChar char=""/>
            </a:pPr>
            <a:r>
              <a:rPr b="0" lang="en-US" sz="2000" spc="-1" strike="noStrike">
                <a:solidFill>
                  <a:srgbClr val="000000"/>
                </a:solidFill>
                <a:uFill>
                  <a:solidFill>
                    <a:srgbClr val="ffffff"/>
                  </a:solidFill>
                </a:uFill>
                <a:latin typeface="Calibri"/>
              </a:rPr>
              <a:t> </a:t>
            </a:r>
            <a:endParaRPr b="0" lang="en-US" sz="2000" spc="-1" strike="noStrike">
              <a:solidFill>
                <a:srgbClr val="333399"/>
              </a:solidFill>
              <a:uFill>
                <a:solidFill>
                  <a:srgbClr val="ffffff"/>
                </a:solidFill>
              </a:uFill>
              <a:latin typeface="Calibri"/>
            </a:endParaRPr>
          </a:p>
        </p:txBody>
      </p:sp>
      <p:pic>
        <p:nvPicPr>
          <p:cNvPr id="196" name="Content Placeholder 2" descr=""/>
          <p:cNvPicPr/>
          <p:nvPr/>
        </p:nvPicPr>
        <p:blipFill>
          <a:blip r:embed="rId2"/>
          <a:stretch/>
        </p:blipFill>
        <p:spPr>
          <a:xfrm>
            <a:off x="4038480" y="228600"/>
            <a:ext cx="4609800" cy="3580920"/>
          </a:xfrm>
          <a:prstGeom prst="rect">
            <a:avLst/>
          </a:prstGeom>
          <a:ln>
            <a:noFill/>
          </a:ln>
        </p:spPr>
      </p:pic>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TextShape 1"/>
          <p:cNvSpPr txBox="1"/>
          <p:nvPr/>
        </p:nvSpPr>
        <p:spPr>
          <a:xfrm>
            <a:off x="457200" y="35100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Logistic Model for the UK Coal Production</a:t>
            </a:r>
            <a:endParaRPr b="0" lang="en-US" sz="3200" spc="-1" strike="noStrike">
              <a:solidFill>
                <a:srgbClr val="000000"/>
              </a:solidFill>
              <a:uFill>
                <a:solidFill>
                  <a:srgbClr val="ffffff"/>
                </a:solidFill>
              </a:uFill>
              <a:latin typeface="Arial"/>
            </a:endParaRPr>
          </a:p>
        </p:txBody>
      </p:sp>
      <p:sp>
        <p:nvSpPr>
          <p:cNvPr id="198" name="TextShape 2"/>
          <p:cNvSpPr txBox="1"/>
          <p:nvPr/>
        </p:nvSpPr>
        <p:spPr>
          <a:xfrm>
            <a:off x="685800" y="5562720"/>
            <a:ext cx="8076960" cy="83772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It appears that the total production will amount to 28Gt</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A logistic fit in 1871 or any time since then would have been close to this value</a:t>
            </a:r>
            <a:endParaRPr b="0" lang="en-US" sz="1800" spc="-1" strike="noStrike">
              <a:solidFill>
                <a:srgbClr val="333399"/>
              </a:solidFill>
              <a:uFill>
                <a:solidFill>
                  <a:srgbClr val="ffffff"/>
                </a:solidFill>
              </a:uFill>
              <a:latin typeface="Calibri"/>
            </a:endParaRPr>
          </a:p>
        </p:txBody>
      </p:sp>
      <p:pic>
        <p:nvPicPr>
          <p:cNvPr id="199" name="Picture 2" descr=""/>
          <p:cNvPicPr/>
          <p:nvPr/>
        </p:nvPicPr>
        <p:blipFill>
          <a:blip r:embed="rId1"/>
          <a:stretch/>
        </p:blipFill>
        <p:spPr>
          <a:xfrm>
            <a:off x="1752480" y="1219320"/>
            <a:ext cx="5887080" cy="4038120"/>
          </a:xfrm>
          <a:prstGeom prst="rect">
            <a:avLst/>
          </a:prstGeom>
          <a:ln>
            <a:noFill/>
          </a:ln>
        </p:spPr>
      </p:pic>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TextShape 1"/>
          <p:cNvSpPr txBox="1"/>
          <p:nvPr/>
        </p:nvSpPr>
        <p:spPr>
          <a:xfrm>
            <a:off x="457200" y="274680"/>
            <a:ext cx="8229240" cy="63936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Linearized with the Logit Transform (UK)</a:t>
            </a:r>
            <a:endParaRPr b="0" lang="en-US" sz="3200" spc="-1" strike="noStrike">
              <a:solidFill>
                <a:srgbClr val="000000"/>
              </a:solidFill>
              <a:uFill>
                <a:solidFill>
                  <a:srgbClr val="ffffff"/>
                </a:solidFill>
              </a:uFill>
              <a:latin typeface="Arial"/>
            </a:endParaRPr>
          </a:p>
        </p:txBody>
      </p:sp>
      <p:sp>
        <p:nvSpPr>
          <p:cNvPr id="201" name="TextShape 2"/>
          <p:cNvSpPr txBox="1"/>
          <p:nvPr/>
        </p:nvSpPr>
        <p:spPr>
          <a:xfrm>
            <a:off x="609480" y="4876920"/>
            <a:ext cx="8305560" cy="159984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British coal records began in 1854 (from Jevons)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Approach described in David Rutledge, 2011, “Estimating long-term world coal production with logit and probit transforms,</a:t>
            </a:r>
            <a:r>
              <a:rPr b="0" i="1" lang="en-US" sz="1800" spc="-1" strike="noStrike">
                <a:solidFill>
                  <a:srgbClr val="333399"/>
                </a:solidFill>
                <a:uFill>
                  <a:solidFill>
                    <a:srgbClr val="ffffff"/>
                  </a:solidFill>
                </a:uFill>
                <a:latin typeface="Calibri"/>
              </a:rPr>
              <a:t>”</a:t>
            </a:r>
            <a:r>
              <a:rPr b="0" lang="en-US" sz="1800" spc="-1" strike="noStrike">
                <a:solidFill>
                  <a:srgbClr val="333399"/>
                </a:solidFill>
                <a:uFill>
                  <a:solidFill>
                    <a:srgbClr val="ffffff"/>
                  </a:solidFill>
                </a:uFill>
                <a:latin typeface="Calibri"/>
              </a:rPr>
              <a:t> </a:t>
            </a:r>
            <a:r>
              <a:rPr b="0" i="1" lang="en-US" sz="1800" spc="-1" strike="noStrike">
                <a:solidFill>
                  <a:srgbClr val="333399"/>
                </a:solidFill>
                <a:uFill>
                  <a:solidFill>
                    <a:srgbClr val="ffffff"/>
                  </a:solidFill>
                </a:uFill>
                <a:latin typeface="Calibri"/>
              </a:rPr>
              <a:t>International Journal of Coal Geology—</a:t>
            </a:r>
            <a:r>
              <a:rPr b="0" lang="en-US" sz="1800" spc="-1" strike="noStrike">
                <a:solidFill>
                  <a:srgbClr val="333399"/>
                </a:solidFill>
                <a:uFill>
                  <a:solidFill>
                    <a:srgbClr val="ffffff"/>
                  </a:solidFill>
                </a:uFill>
                <a:latin typeface="Calibri"/>
              </a:rPr>
              <a:t>the paper also includes information on individual regions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Effectively vary </a:t>
            </a:r>
            <a:r>
              <a:rPr b="0" i="1" lang="en-US" sz="1800" spc="-1" strike="noStrike">
                <a:solidFill>
                  <a:srgbClr val="333399"/>
                </a:solidFill>
                <a:uFill>
                  <a:solidFill>
                    <a:srgbClr val="ffffff"/>
                  </a:solidFill>
                </a:uFill>
                <a:latin typeface="Calibri"/>
              </a:rPr>
              <a:t>U</a:t>
            </a:r>
            <a:r>
              <a:rPr b="0" lang="en-US" sz="1800" spc="-1" strike="noStrike">
                <a:solidFill>
                  <a:srgbClr val="333399"/>
                </a:solidFill>
                <a:uFill>
                  <a:solidFill>
                    <a:srgbClr val="ffffff"/>
                  </a:solidFill>
                </a:uFill>
                <a:latin typeface="Calibri"/>
              </a:rPr>
              <a:t> to give zero curvature—the line parameters give </a:t>
            </a:r>
            <a:r>
              <a:rPr b="0" i="1" lang="en-US" sz="1800" spc="-1" strike="noStrike">
                <a:solidFill>
                  <a:srgbClr val="333399"/>
                </a:solidFill>
                <a:uFill>
                  <a:solidFill>
                    <a:srgbClr val="ffffff"/>
                  </a:solidFill>
                </a:uFill>
                <a:latin typeface="Calibri"/>
              </a:rPr>
              <a:t>t</a:t>
            </a:r>
            <a:r>
              <a:rPr b="0" lang="en-US" sz="1800" spc="-1" strike="noStrike" baseline="-25000">
                <a:solidFill>
                  <a:srgbClr val="333399"/>
                </a:solidFill>
                <a:uFill>
                  <a:solidFill>
                    <a:srgbClr val="ffffff"/>
                  </a:solidFill>
                </a:uFill>
                <a:latin typeface="Calibri"/>
              </a:rPr>
              <a:t>10</a:t>
            </a:r>
            <a:r>
              <a:rPr b="0" lang="en-US" sz="1800" spc="-1" strike="noStrike">
                <a:solidFill>
                  <a:srgbClr val="333399"/>
                </a:solidFill>
                <a:uFill>
                  <a:solidFill>
                    <a:srgbClr val="ffffff"/>
                  </a:solidFill>
                </a:uFill>
                <a:latin typeface="Calibri"/>
              </a:rPr>
              <a:t>, </a:t>
            </a:r>
            <a:r>
              <a:rPr b="0" i="1" lang="en-US" sz="1800" spc="-1" strike="noStrike">
                <a:solidFill>
                  <a:srgbClr val="333399"/>
                </a:solidFill>
                <a:uFill>
                  <a:solidFill>
                    <a:srgbClr val="ffffff"/>
                  </a:solidFill>
                </a:uFill>
                <a:latin typeface="Calibri"/>
              </a:rPr>
              <a:t>t</a:t>
            </a:r>
            <a:r>
              <a:rPr b="0" lang="en-US" sz="1800" spc="-1" strike="noStrike" baseline="-25000">
                <a:solidFill>
                  <a:srgbClr val="333399"/>
                </a:solidFill>
                <a:uFill>
                  <a:solidFill>
                    <a:srgbClr val="ffffff"/>
                  </a:solidFill>
                </a:uFill>
                <a:latin typeface="Calibri"/>
              </a:rPr>
              <a:t>90</a:t>
            </a:r>
            <a:endParaRPr b="0" lang="en-US" sz="1800" spc="-1" strike="noStrike">
              <a:solidFill>
                <a:srgbClr val="333399"/>
              </a:solidFill>
              <a:uFill>
                <a:solidFill>
                  <a:srgbClr val="ffffff"/>
                </a:solidFill>
              </a:uFill>
              <a:latin typeface="Calibri"/>
            </a:endParaRPr>
          </a:p>
        </p:txBody>
      </p:sp>
      <p:pic>
        <p:nvPicPr>
          <p:cNvPr id="202" name="Picture 2" descr=""/>
          <p:cNvPicPr/>
          <p:nvPr/>
        </p:nvPicPr>
        <p:blipFill>
          <a:blip r:embed="rId1"/>
          <a:stretch/>
        </p:blipFill>
        <p:spPr>
          <a:xfrm>
            <a:off x="1944360" y="1045800"/>
            <a:ext cx="5370480" cy="3678480"/>
          </a:xfrm>
          <a:prstGeom prst="rect">
            <a:avLst/>
          </a:prstGeom>
          <a:ln>
            <a:noFill/>
          </a:ln>
        </p:spPr>
      </p:pic>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TextShape 1"/>
          <p:cNvSpPr txBox="1"/>
          <p:nvPr/>
        </p:nvSpPr>
        <p:spPr>
          <a:xfrm>
            <a:off x="457200" y="27468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Projections Compared with Reserves (UK)</a:t>
            </a:r>
            <a:endParaRPr b="0" lang="en-US" sz="3200" spc="-1" strike="noStrike">
              <a:solidFill>
                <a:srgbClr val="000000"/>
              </a:solidFill>
              <a:uFill>
                <a:solidFill>
                  <a:srgbClr val="ffffff"/>
                </a:solidFill>
              </a:uFill>
              <a:latin typeface="Arial"/>
            </a:endParaRPr>
          </a:p>
        </p:txBody>
      </p:sp>
      <p:sp>
        <p:nvSpPr>
          <p:cNvPr id="204" name="TextShape 2"/>
          <p:cNvSpPr txBox="1"/>
          <p:nvPr/>
        </p:nvSpPr>
        <p:spPr>
          <a:xfrm>
            <a:off x="609480" y="4648320"/>
            <a:ext cx="7924320" cy="213336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International surveys are World Energy Council Surveys and their predecessors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i="1" lang="en-US" sz="1800" spc="-1" strike="noStrike">
                <a:solidFill>
                  <a:srgbClr val="333399"/>
                </a:solidFill>
                <a:uFill>
                  <a:solidFill>
                    <a:srgbClr val="ffffff"/>
                  </a:solidFill>
                </a:uFill>
                <a:latin typeface="Calibri"/>
              </a:rPr>
              <a:t>Original reserves </a:t>
            </a:r>
            <a:r>
              <a:rPr b="0" lang="en-US" sz="1800" spc="-1" strike="noStrike">
                <a:solidFill>
                  <a:srgbClr val="333399"/>
                </a:solidFill>
                <a:uFill>
                  <a:solidFill>
                    <a:srgbClr val="ffffff"/>
                  </a:solidFill>
                </a:uFill>
                <a:latin typeface="Calibri"/>
              </a:rPr>
              <a:t>()  current reserves + current cumulative production</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Produced only 18% of the 1871 Royal Commission original reserves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Criteria chosen were too optimistic ― 1-ft coal seams, 4,000-ft depth</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Collapse in reserves in 1968</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Strong political influence on reserves ― both at the beginning and at the end</a:t>
            </a:r>
            <a:endParaRPr b="0" lang="en-US" sz="1800" spc="-1" strike="noStrike">
              <a:solidFill>
                <a:srgbClr val="333399"/>
              </a:solidFill>
              <a:uFill>
                <a:solidFill>
                  <a:srgbClr val="ffffff"/>
                </a:solidFill>
              </a:uFill>
              <a:latin typeface="Calibri"/>
            </a:endParaRPr>
          </a:p>
        </p:txBody>
      </p:sp>
      <p:sp>
        <p:nvSpPr>
          <p:cNvPr id="205" name="TextShape 3"/>
          <p:cNvSpPr txBox="1"/>
          <p:nvPr/>
        </p:nvSpPr>
        <p:spPr>
          <a:xfrm>
            <a:off x="609480" y="4648320"/>
            <a:ext cx="7924320" cy="2133360"/>
          </a:xfrm>
          <a:prstGeom prst="rect">
            <a:avLst/>
          </a:prstGeom>
          <a:blipFill>
            <a:blip r:embed="rId1"/>
            <a:stretch>
              <a:fillRect/>
            </a:stretch>
          </a:blipFill>
          <a:ln>
            <a:noFill/>
          </a:ln>
        </p:spPr>
        <p:txBody>
          <a:bodyPr/>
          <a:p>
            <a:pPr marL="343080" indent="-342720">
              <a:lnSpc>
                <a:spcPct val="100000"/>
              </a:lnSpc>
              <a:spcBef>
                <a:spcPts val="400"/>
              </a:spcBef>
              <a:buClr>
                <a:srgbClr val="000000"/>
              </a:buClr>
              <a:buFont typeface="Symbol" charset="2"/>
              <a:buChar char=""/>
            </a:pPr>
            <a:r>
              <a:rPr b="0" lang="en-US" sz="2000" spc="-1" strike="noStrike">
                <a:solidFill>
                  <a:srgbClr val="000000"/>
                </a:solidFill>
                <a:uFill>
                  <a:solidFill>
                    <a:srgbClr val="ffffff"/>
                  </a:solidFill>
                </a:uFill>
                <a:latin typeface="Calibri"/>
              </a:rPr>
              <a:t> </a:t>
            </a:r>
            <a:endParaRPr b="0" lang="en-US" sz="2000" spc="-1" strike="noStrike">
              <a:solidFill>
                <a:srgbClr val="333399"/>
              </a:solidFill>
              <a:uFill>
                <a:solidFill>
                  <a:srgbClr val="ffffff"/>
                </a:solidFill>
              </a:uFill>
              <a:latin typeface="Calibri"/>
            </a:endParaRPr>
          </a:p>
        </p:txBody>
      </p:sp>
      <p:pic>
        <p:nvPicPr>
          <p:cNvPr id="206" name="Picture 2" descr=""/>
          <p:cNvPicPr/>
          <p:nvPr/>
        </p:nvPicPr>
        <p:blipFill>
          <a:blip r:embed="rId2"/>
          <a:stretch/>
        </p:blipFill>
        <p:spPr>
          <a:xfrm>
            <a:off x="1905120" y="914400"/>
            <a:ext cx="5256720" cy="3580920"/>
          </a:xfrm>
          <a:prstGeom prst="rect">
            <a:avLst/>
          </a:prstGeom>
          <a:ln>
            <a:noFill/>
          </a:ln>
        </p:spPr>
      </p:pic>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TextShape 1"/>
          <p:cNvSpPr txBox="1"/>
          <p:nvPr/>
        </p:nvSpPr>
        <p:spPr>
          <a:xfrm>
            <a:off x="457200" y="19836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German Hard Coal Production</a:t>
            </a:r>
            <a:endParaRPr b="0" lang="en-US" sz="3200" spc="-1" strike="noStrike">
              <a:solidFill>
                <a:srgbClr val="000000"/>
              </a:solidFill>
              <a:uFill>
                <a:solidFill>
                  <a:srgbClr val="ffffff"/>
                </a:solidFill>
              </a:uFill>
              <a:latin typeface="Arial"/>
            </a:endParaRPr>
          </a:p>
        </p:txBody>
      </p:sp>
      <p:sp>
        <p:nvSpPr>
          <p:cNvPr id="208" name="TextShape 2"/>
          <p:cNvSpPr txBox="1"/>
          <p:nvPr/>
        </p:nvSpPr>
        <p:spPr>
          <a:xfrm>
            <a:off x="685800" y="4572000"/>
            <a:ext cx="8000640" cy="205704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From the Statistik der Kohlenwirtschaft</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German hard coal (</a:t>
            </a:r>
            <a:r>
              <a:rPr b="0" i="1" lang="en-US" sz="1800" spc="-1" strike="noStrike">
                <a:solidFill>
                  <a:srgbClr val="333399"/>
                </a:solidFill>
                <a:uFill>
                  <a:solidFill>
                    <a:srgbClr val="ffffff"/>
                  </a:solidFill>
                </a:uFill>
                <a:latin typeface="Calibri"/>
              </a:rPr>
              <a:t>steinkohle</a:t>
            </a:r>
            <a:r>
              <a:rPr b="0" lang="en-US" sz="1800" spc="-1" strike="noStrike">
                <a:solidFill>
                  <a:srgbClr val="333399"/>
                </a:solidFill>
                <a:uFill>
                  <a:solidFill>
                    <a:srgbClr val="ffffff"/>
                  </a:solidFill>
                </a:uFill>
                <a:latin typeface="Calibri"/>
              </a:rPr>
              <a:t>) corresponds to the US bituminous and anthracite coal—production is concentrated in the Ruhr Valley</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2 mines left—they close this year</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There is still a market for hard coal in Germany, but it is imported</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Heavily subsidized (200G€ so far)—the deepest mines are 1000m</a:t>
            </a:r>
            <a:endParaRPr b="0" lang="en-US" sz="1800" spc="-1" strike="noStrike">
              <a:solidFill>
                <a:srgbClr val="333399"/>
              </a:solidFill>
              <a:uFill>
                <a:solidFill>
                  <a:srgbClr val="ffffff"/>
                </a:solidFill>
              </a:uFill>
              <a:latin typeface="Calibri"/>
            </a:endParaRPr>
          </a:p>
        </p:txBody>
      </p:sp>
      <p:pic>
        <p:nvPicPr>
          <p:cNvPr id="209" name="Picture 2" descr=""/>
          <p:cNvPicPr/>
          <p:nvPr/>
        </p:nvPicPr>
        <p:blipFill>
          <a:blip r:embed="rId1"/>
          <a:stretch/>
        </p:blipFill>
        <p:spPr>
          <a:xfrm>
            <a:off x="1905120" y="762120"/>
            <a:ext cx="5236560" cy="3580920"/>
          </a:xfrm>
          <a:prstGeom prst="rect">
            <a:avLst/>
          </a:prstGeom>
          <a:ln>
            <a:noFill/>
          </a:ln>
        </p:spPr>
      </p:pic>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TextShape 1"/>
          <p:cNvSpPr txBox="1"/>
          <p:nvPr/>
        </p:nvSpPr>
        <p:spPr>
          <a:xfrm>
            <a:off x="457200" y="22860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Projections Compared with Reserves (Germany)</a:t>
            </a:r>
            <a:endParaRPr b="0" lang="en-US" sz="3200" spc="-1" strike="noStrike">
              <a:solidFill>
                <a:srgbClr val="000000"/>
              </a:solidFill>
              <a:uFill>
                <a:solidFill>
                  <a:srgbClr val="ffffff"/>
                </a:solidFill>
              </a:uFill>
              <a:latin typeface="Arial"/>
            </a:endParaRPr>
          </a:p>
        </p:txBody>
      </p:sp>
      <p:sp>
        <p:nvSpPr>
          <p:cNvPr id="211" name="TextShape 2"/>
          <p:cNvSpPr txBox="1"/>
          <p:nvPr/>
        </p:nvSpPr>
        <p:spPr>
          <a:xfrm>
            <a:off x="838080" y="4191120"/>
            <a:ext cx="7619760" cy="236196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Note the log scale—produced only 5% of the 1913 </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i="1" lang="en-US" sz="1800" spc="-1" strike="noStrike">
                <a:solidFill>
                  <a:srgbClr val="333399"/>
                </a:solidFill>
                <a:uFill>
                  <a:solidFill>
                    <a:srgbClr val="ffffff"/>
                  </a:solidFill>
                </a:uFill>
                <a:latin typeface="Calibri"/>
              </a:rPr>
              <a:t>Proved recoverable reserves</a:t>
            </a:r>
            <a:r>
              <a:rPr b="0" lang="en-US" sz="1800" spc="-1" strike="noStrike">
                <a:solidFill>
                  <a:srgbClr val="333399"/>
                </a:solidFill>
                <a:uFill>
                  <a:solidFill>
                    <a:srgbClr val="ffffff"/>
                  </a:solidFill>
                </a:uFill>
                <a:latin typeface="Calibri"/>
              </a:rPr>
              <a:t> (my emphasis) reported to the World Energy Council collapsed in 2004 from 23Gt to 183Mt with the most remarkable comment in the reserves literature—“Earlier assessments of German coal reserves (e.g. 1996 and 1999) contained large amounts of speculative resources which are no longer taken into account.”</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German resource agency (BGR) estimates are important because they have been used for the IPCC climate scenarios</a:t>
            </a:r>
            <a:endParaRPr b="0" lang="en-US" sz="1800" spc="-1" strike="noStrike">
              <a:solidFill>
                <a:srgbClr val="333399"/>
              </a:solidFill>
              <a:uFill>
                <a:solidFill>
                  <a:srgbClr val="ffffff"/>
                </a:solidFill>
              </a:uFill>
              <a:latin typeface="Calibri"/>
            </a:endParaRPr>
          </a:p>
        </p:txBody>
      </p:sp>
      <p:sp>
        <p:nvSpPr>
          <p:cNvPr id="212" name="TextShape 3"/>
          <p:cNvSpPr txBox="1"/>
          <p:nvPr/>
        </p:nvSpPr>
        <p:spPr>
          <a:xfrm>
            <a:off x="838080" y="4191120"/>
            <a:ext cx="7619760" cy="2361960"/>
          </a:xfrm>
          <a:prstGeom prst="rect">
            <a:avLst/>
          </a:prstGeom>
          <a:blipFill>
            <a:blip r:embed="rId1"/>
            <a:stretch>
              <a:fillRect/>
            </a:stretch>
          </a:blipFill>
          <a:ln>
            <a:noFill/>
          </a:ln>
        </p:spPr>
        <p:txBody>
          <a:bodyPr/>
          <a:p>
            <a:pPr marL="343080" indent="-342720">
              <a:lnSpc>
                <a:spcPct val="100000"/>
              </a:lnSpc>
              <a:spcBef>
                <a:spcPts val="400"/>
              </a:spcBef>
              <a:buClr>
                <a:srgbClr val="000000"/>
              </a:buClr>
              <a:buFont typeface="Symbol" charset="2"/>
              <a:buChar char=""/>
            </a:pPr>
            <a:r>
              <a:rPr b="0" lang="en-US" sz="2000" spc="-1" strike="noStrike">
                <a:solidFill>
                  <a:srgbClr val="000000"/>
                </a:solidFill>
                <a:uFill>
                  <a:solidFill>
                    <a:srgbClr val="ffffff"/>
                  </a:solidFill>
                </a:uFill>
                <a:latin typeface="Calibri"/>
              </a:rPr>
              <a:t> </a:t>
            </a:r>
            <a:endParaRPr b="0" lang="en-US" sz="2000" spc="-1" strike="noStrike">
              <a:solidFill>
                <a:srgbClr val="333399"/>
              </a:solidFill>
              <a:uFill>
                <a:solidFill>
                  <a:srgbClr val="ffffff"/>
                </a:solidFill>
              </a:uFill>
              <a:latin typeface="Calibri"/>
            </a:endParaRPr>
          </a:p>
        </p:txBody>
      </p:sp>
      <p:pic>
        <p:nvPicPr>
          <p:cNvPr id="213" name="Picture 2" descr=""/>
          <p:cNvPicPr/>
          <p:nvPr/>
        </p:nvPicPr>
        <p:blipFill>
          <a:blip r:embed="rId2"/>
          <a:stretch/>
        </p:blipFill>
        <p:spPr>
          <a:xfrm>
            <a:off x="2057400" y="838080"/>
            <a:ext cx="4761360" cy="3200040"/>
          </a:xfrm>
          <a:prstGeom prst="rect">
            <a:avLst/>
          </a:prstGeom>
          <a:ln>
            <a:noFill/>
          </a:ln>
        </p:spPr>
      </p:pic>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TextShape 1"/>
          <p:cNvSpPr txBox="1"/>
          <p:nvPr/>
        </p:nvSpPr>
        <p:spPr>
          <a:xfrm>
            <a:off x="457200" y="35100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Summary for Mature Coal Regions </a:t>
            </a:r>
            <a:endParaRPr b="0" lang="en-US" sz="3200" spc="-1" strike="noStrike">
              <a:solidFill>
                <a:srgbClr val="000000"/>
              </a:solidFill>
              <a:uFill>
                <a:solidFill>
                  <a:srgbClr val="ffffff"/>
                </a:solidFill>
              </a:uFill>
              <a:latin typeface="Arial"/>
            </a:endParaRPr>
          </a:p>
        </p:txBody>
      </p:sp>
      <p:sp>
        <p:nvSpPr>
          <p:cNvPr id="215" name="TextShape 2"/>
          <p:cNvSpPr txBox="1"/>
          <p:nvPr/>
        </p:nvSpPr>
        <p:spPr>
          <a:xfrm>
            <a:off x="152280" y="5181480"/>
            <a:ext cx="8686440" cy="137124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median cumulative % of the early original reserves is 21%</a:t>
            </a:r>
            <a:r>
              <a:rPr b="0" lang="en-US" sz="1800" spc="-1" strike="noStrike">
                <a:solidFill>
                  <a:srgbClr val="333399"/>
                </a:solidFill>
                <a:uFill>
                  <a:solidFill>
                    <a:srgbClr val="ffffff"/>
                  </a:solidFill>
                </a:uFill>
                <a:latin typeface="Calibri"/>
                <a:ea typeface="NSimSun"/>
              </a:rPr>
              <a:t>—the original reserves were five times too high</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ea typeface="NSimSun"/>
              </a:rPr>
              <a:t>The range for  has captured the correct values—the median range is </a:t>
            </a:r>
            <a:r>
              <a:rPr b="0" lang="en-US" sz="1800" spc="-1" strike="noStrike">
                <a:solidFill>
                  <a:srgbClr val="333399"/>
                </a:solidFill>
                <a:uFill>
                  <a:solidFill>
                    <a:srgbClr val="ffffff"/>
                  </a:solidFill>
                </a:uFill>
                <a:latin typeface="Symbol"/>
                <a:ea typeface="NSimSun"/>
              </a:rPr>
              <a:t></a:t>
            </a:r>
            <a:r>
              <a:rPr b="0" lang="en-US" sz="1800" spc="-1" strike="noStrike">
                <a:solidFill>
                  <a:srgbClr val="333399"/>
                </a:solidFill>
                <a:uFill>
                  <a:solidFill>
                    <a:srgbClr val="ffffff"/>
                  </a:solidFill>
                </a:uFill>
                <a:latin typeface="Calibri"/>
                <a:ea typeface="NSimSun"/>
              </a:rPr>
              <a:t>20%</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ea typeface="NSimSun"/>
              </a:rPr>
              <a:t>The median production at  (actual, not a projection) is 53% of the peak production</a:t>
            </a:r>
            <a:endParaRPr b="0" lang="en-US" sz="1800" spc="-1" strike="noStrike">
              <a:solidFill>
                <a:srgbClr val="333399"/>
              </a:solidFill>
              <a:uFill>
                <a:solidFill>
                  <a:srgbClr val="ffffff"/>
                </a:solidFill>
              </a:uFill>
              <a:latin typeface="Calibri"/>
            </a:endParaRPr>
          </a:p>
        </p:txBody>
      </p:sp>
      <p:sp>
        <p:nvSpPr>
          <p:cNvPr id="216" name="TextShape 3"/>
          <p:cNvSpPr txBox="1"/>
          <p:nvPr/>
        </p:nvSpPr>
        <p:spPr>
          <a:xfrm>
            <a:off x="152280" y="5181480"/>
            <a:ext cx="8686440" cy="1371240"/>
          </a:xfrm>
          <a:prstGeom prst="rect">
            <a:avLst/>
          </a:prstGeom>
          <a:blipFill>
            <a:blip r:embed="rId1"/>
            <a:stretch>
              <a:fillRect/>
            </a:stretch>
          </a:blipFill>
          <a:ln>
            <a:noFill/>
          </a:ln>
        </p:spPr>
        <p:txBody>
          <a:bodyPr/>
          <a:p>
            <a:pPr marL="343080" indent="-342720">
              <a:lnSpc>
                <a:spcPct val="100000"/>
              </a:lnSpc>
              <a:spcBef>
                <a:spcPts val="400"/>
              </a:spcBef>
              <a:buClr>
                <a:srgbClr val="000000"/>
              </a:buClr>
              <a:buFont typeface="Symbol" charset="2"/>
              <a:buChar char=""/>
            </a:pPr>
            <a:r>
              <a:rPr b="0" lang="en-US" sz="2000" spc="-1" strike="noStrike">
                <a:solidFill>
                  <a:srgbClr val="000000"/>
                </a:solidFill>
                <a:uFill>
                  <a:solidFill>
                    <a:srgbClr val="ffffff"/>
                  </a:solidFill>
                </a:uFill>
                <a:latin typeface="Calibri"/>
              </a:rPr>
              <a:t> </a:t>
            </a:r>
            <a:endParaRPr b="0" lang="en-US" sz="2000" spc="-1" strike="noStrike">
              <a:solidFill>
                <a:srgbClr val="333399"/>
              </a:solidFill>
              <a:uFill>
                <a:solidFill>
                  <a:srgbClr val="ffffff"/>
                </a:solidFill>
              </a:uFill>
              <a:latin typeface="Calibri"/>
            </a:endParaRPr>
          </a:p>
        </p:txBody>
      </p:sp>
      <p:pic>
        <p:nvPicPr>
          <p:cNvPr id="217" name="Picture 3" descr=""/>
          <p:cNvPicPr/>
          <p:nvPr/>
        </p:nvPicPr>
        <p:blipFill>
          <a:blip r:embed="rId2"/>
          <a:stretch/>
        </p:blipFill>
        <p:spPr>
          <a:xfrm>
            <a:off x="457200" y="1295280"/>
            <a:ext cx="8229240" cy="3562920"/>
          </a:xfrm>
          <a:prstGeom prst="rect">
            <a:avLst/>
          </a:prstGeom>
          <a:ln>
            <a:noFill/>
          </a:ln>
        </p:spPr>
      </p:pic>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TextShape 1"/>
          <p:cNvSpPr txBox="1"/>
          <p:nvPr/>
        </p:nvSpPr>
        <p:spPr>
          <a:xfrm>
            <a:off x="457200" y="22860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Western US Coal Production</a:t>
            </a:r>
            <a:endParaRPr b="0" lang="en-US" sz="3200" spc="-1" strike="noStrike">
              <a:solidFill>
                <a:srgbClr val="000000"/>
              </a:solidFill>
              <a:uFill>
                <a:solidFill>
                  <a:srgbClr val="ffffff"/>
                </a:solidFill>
              </a:uFill>
              <a:latin typeface="Arial"/>
            </a:endParaRPr>
          </a:p>
        </p:txBody>
      </p:sp>
      <p:sp>
        <p:nvSpPr>
          <p:cNvPr id="219" name="TextShape 2"/>
          <p:cNvSpPr txBox="1"/>
          <p:nvPr/>
        </p:nvSpPr>
        <p:spPr>
          <a:xfrm>
            <a:off x="533520" y="4267080"/>
            <a:ext cx="8229240" cy="243792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From the USGS and the Energy Information Administration</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Early production cycle peaked in 1918—centered on underground mines in Colorado, extremely limited by lack of railroad capacity to get customers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New start after the 1970 Clean-Air Act Extension, which encouraged the use of low-sulfur coal, and the 1980 Staggers Rail Act, which deregulated the railroads—now centered on surface mining in Wyoming</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recent peak is 2008, the last year of the second Bush Administration—before the fracking revolution and before the Obama Administration attacks on coal</a:t>
            </a:r>
            <a:endParaRPr b="0" lang="en-US" sz="1800" spc="-1" strike="noStrike">
              <a:solidFill>
                <a:srgbClr val="333399"/>
              </a:solidFill>
              <a:uFill>
                <a:solidFill>
                  <a:srgbClr val="ffffff"/>
                </a:solidFill>
              </a:uFill>
              <a:latin typeface="Calibri"/>
            </a:endParaRPr>
          </a:p>
        </p:txBody>
      </p:sp>
      <p:pic>
        <p:nvPicPr>
          <p:cNvPr id="220" name="Picture 2" descr=""/>
          <p:cNvPicPr/>
          <p:nvPr/>
        </p:nvPicPr>
        <p:blipFill>
          <a:blip r:embed="rId1"/>
          <a:stretch/>
        </p:blipFill>
        <p:spPr>
          <a:xfrm>
            <a:off x="2286000" y="828720"/>
            <a:ext cx="4723920" cy="3285720"/>
          </a:xfrm>
          <a:prstGeom prst="rect">
            <a:avLst/>
          </a:prstGeom>
          <a:ln>
            <a:noFill/>
          </a:ln>
        </p:spPr>
      </p:pic>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TextShape 1"/>
          <p:cNvSpPr txBox="1"/>
          <p:nvPr/>
        </p:nvSpPr>
        <p:spPr>
          <a:xfrm>
            <a:off x="457200" y="27468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Western US Coal Production</a:t>
            </a:r>
            <a:endParaRPr b="0" lang="en-US" sz="3200" spc="-1" strike="noStrike">
              <a:solidFill>
                <a:srgbClr val="000000"/>
              </a:solidFill>
              <a:uFill>
                <a:solidFill>
                  <a:srgbClr val="ffffff"/>
                </a:solidFill>
              </a:uFill>
              <a:latin typeface="Arial"/>
            </a:endParaRPr>
          </a:p>
        </p:txBody>
      </p:sp>
      <p:sp>
        <p:nvSpPr>
          <p:cNvPr id="222" name="TextShape 2"/>
          <p:cNvSpPr txBox="1"/>
          <p:nvPr/>
        </p:nvSpPr>
        <p:spPr>
          <a:xfrm>
            <a:off x="762120" y="4952880"/>
            <a:ext cx="7772040" cy="159984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 </a:t>
            </a:r>
            <a:r>
              <a:rPr b="0" lang="en-US" sz="1800" spc="-1" strike="noStrike">
                <a:solidFill>
                  <a:srgbClr val="333399"/>
                </a:solidFill>
                <a:uFill>
                  <a:solidFill>
                    <a:srgbClr val="ffffff"/>
                  </a:solidFill>
                </a:uFill>
                <a:latin typeface="Calibri"/>
              </a:rPr>
              <a:t>is 38Gt—23% of  (162Gt)</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For comparison, the USGS made a detailed economic study in 2011 (Luppens et al.) for the Powder River Basin in Wyoming that currently accounts for 71% of Western coal production. They estimated the amount recoverable at twice the price then at 27Gt. </a:t>
            </a:r>
            <a:endParaRPr b="0" lang="en-US" sz="1800" spc="-1" strike="noStrike">
              <a:solidFill>
                <a:srgbClr val="333399"/>
              </a:solidFill>
              <a:uFill>
                <a:solidFill>
                  <a:srgbClr val="ffffff"/>
                </a:solidFill>
              </a:uFill>
              <a:latin typeface="Calibri"/>
            </a:endParaRPr>
          </a:p>
        </p:txBody>
      </p:sp>
      <p:sp>
        <p:nvSpPr>
          <p:cNvPr id="223" name="TextShape 3"/>
          <p:cNvSpPr txBox="1"/>
          <p:nvPr/>
        </p:nvSpPr>
        <p:spPr>
          <a:xfrm>
            <a:off x="762120" y="4952880"/>
            <a:ext cx="7772040" cy="1599840"/>
          </a:xfrm>
          <a:prstGeom prst="rect">
            <a:avLst/>
          </a:prstGeom>
          <a:blipFill>
            <a:blip r:embed="rId1"/>
            <a:stretch>
              <a:fillRect/>
            </a:stretch>
          </a:blipFill>
          <a:ln>
            <a:noFill/>
          </a:ln>
        </p:spPr>
        <p:txBody>
          <a:bodyPr/>
          <a:p>
            <a:pPr marL="343080" indent="-342720">
              <a:lnSpc>
                <a:spcPct val="100000"/>
              </a:lnSpc>
              <a:spcBef>
                <a:spcPts val="400"/>
              </a:spcBef>
              <a:buClr>
                <a:srgbClr val="000000"/>
              </a:buClr>
              <a:buFont typeface="Symbol" charset="2"/>
              <a:buChar char=""/>
            </a:pPr>
            <a:r>
              <a:rPr b="0" lang="en-US" sz="2000" spc="-1" strike="noStrike">
                <a:solidFill>
                  <a:srgbClr val="000000"/>
                </a:solidFill>
                <a:uFill>
                  <a:solidFill>
                    <a:srgbClr val="ffffff"/>
                  </a:solidFill>
                </a:uFill>
                <a:latin typeface="Calibri"/>
              </a:rPr>
              <a:t> </a:t>
            </a:r>
            <a:endParaRPr b="0" lang="en-US" sz="2000" spc="-1" strike="noStrike">
              <a:solidFill>
                <a:srgbClr val="333399"/>
              </a:solidFill>
              <a:uFill>
                <a:solidFill>
                  <a:srgbClr val="ffffff"/>
                </a:solidFill>
              </a:uFill>
              <a:latin typeface="Calibri"/>
            </a:endParaRPr>
          </a:p>
        </p:txBody>
      </p:sp>
      <p:pic>
        <p:nvPicPr>
          <p:cNvPr id="224" name="Picture 3" descr=""/>
          <p:cNvPicPr/>
          <p:nvPr/>
        </p:nvPicPr>
        <p:blipFill>
          <a:blip r:embed="rId2"/>
          <a:stretch/>
        </p:blipFill>
        <p:spPr>
          <a:xfrm>
            <a:off x="1778040" y="914400"/>
            <a:ext cx="5613120" cy="3809520"/>
          </a:xfrm>
          <a:prstGeom prst="rect">
            <a:avLst/>
          </a:prstGeom>
          <a:ln>
            <a:noFill/>
          </a:ln>
        </p:spPr>
      </p:pic>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TextShape 1"/>
          <p:cNvSpPr txBox="1"/>
          <p:nvPr/>
        </p:nvSpPr>
        <p:spPr>
          <a:xfrm>
            <a:off x="457200" y="30492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Chinese Coal Production</a:t>
            </a:r>
            <a:endParaRPr b="0" lang="en-US" sz="3200" spc="-1" strike="noStrike">
              <a:solidFill>
                <a:srgbClr val="000000"/>
              </a:solidFill>
              <a:uFill>
                <a:solidFill>
                  <a:srgbClr val="ffffff"/>
                </a:solidFill>
              </a:uFill>
              <a:latin typeface="Arial"/>
            </a:endParaRPr>
          </a:p>
        </p:txBody>
      </p:sp>
      <p:sp>
        <p:nvSpPr>
          <p:cNvPr id="226" name="TextShape 2"/>
          <p:cNvSpPr txBox="1"/>
          <p:nvPr/>
        </p:nvSpPr>
        <p:spPr>
          <a:xfrm>
            <a:off x="685800" y="5486400"/>
            <a:ext cx="8076960" cy="106632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From Elspeth Thomson and the </a:t>
            </a:r>
            <a:r>
              <a:rPr b="0" i="1" lang="en-US" sz="1800" spc="-1" strike="noStrike">
                <a:solidFill>
                  <a:srgbClr val="333399"/>
                </a:solidFill>
                <a:uFill>
                  <a:solidFill>
                    <a:srgbClr val="ffffff"/>
                  </a:solidFill>
                </a:uFill>
                <a:latin typeface="Calibri"/>
              </a:rPr>
              <a:t>BP Statistical Review</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51% of world’s consumption in 2016</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Production may have peaked in 2013</a:t>
            </a:r>
            <a:r>
              <a:rPr b="0" lang="en-US" sz="1800" spc="-1" strike="noStrike">
                <a:solidFill>
                  <a:srgbClr val="333399"/>
                </a:solidFill>
                <a:uFill>
                  <a:solidFill>
                    <a:srgbClr val="ffffff"/>
                  </a:solidFill>
                </a:uFill>
                <a:latin typeface="Calibri"/>
              </a:rPr>
              <a:t>—now the</a:t>
            </a:r>
            <a:r>
              <a:rPr b="0" lang="en-US" sz="1800" spc="-1" strike="noStrike">
                <a:solidFill>
                  <a:srgbClr val="333399"/>
                </a:solidFill>
                <a:uFill>
                  <a:solidFill>
                    <a:srgbClr val="ffffff"/>
                  </a:solidFill>
                </a:uFill>
                <a:latin typeface="Calibri"/>
              </a:rPr>
              <a:t> world’s largest importer</a:t>
            </a:r>
            <a:endParaRPr b="0" lang="en-US" sz="1800" spc="-1" strike="noStrike">
              <a:solidFill>
                <a:srgbClr val="333399"/>
              </a:solidFill>
              <a:uFill>
                <a:solidFill>
                  <a:srgbClr val="ffffff"/>
                </a:solidFill>
              </a:uFill>
              <a:latin typeface="Calibri"/>
            </a:endParaRPr>
          </a:p>
        </p:txBody>
      </p:sp>
      <p:pic>
        <p:nvPicPr>
          <p:cNvPr id="227" name="Picture 2" descr=""/>
          <p:cNvPicPr/>
          <p:nvPr/>
        </p:nvPicPr>
        <p:blipFill>
          <a:blip r:embed="rId1"/>
          <a:stretch/>
        </p:blipFill>
        <p:spPr>
          <a:xfrm>
            <a:off x="1600200" y="1143000"/>
            <a:ext cx="5806080" cy="4038120"/>
          </a:xfrm>
          <a:prstGeom prst="rect">
            <a:avLst/>
          </a:prstGeom>
          <a:ln>
            <a:noFill/>
          </a:ln>
        </p:spPr>
      </p:pic>
    </p:spTree>
  </p:cSld>
  <p:timing>
    <p:tnLst>
      <p:par>
        <p:cTn id="47" dur="indefinite" restart="never" nodeType="tmRoot">
          <p:childTnLst>
            <p:seq>
              <p:cTn id="4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TextShape 1"/>
          <p:cNvSpPr txBox="1"/>
          <p:nvPr/>
        </p:nvSpPr>
        <p:spPr>
          <a:xfrm>
            <a:off x="380880" y="274680"/>
            <a:ext cx="8229240" cy="79164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Linearized with the Logit Transform (China)</a:t>
            </a:r>
            <a:endParaRPr b="0" lang="en-US" sz="3200" spc="-1" strike="noStrike">
              <a:solidFill>
                <a:srgbClr val="000000"/>
              </a:solidFill>
              <a:uFill>
                <a:solidFill>
                  <a:srgbClr val="ffffff"/>
                </a:solidFill>
              </a:uFill>
              <a:latin typeface="Arial"/>
            </a:endParaRPr>
          </a:p>
        </p:txBody>
      </p:sp>
      <p:pic>
        <p:nvPicPr>
          <p:cNvPr id="229" name="Picture 2" descr=""/>
          <p:cNvPicPr/>
          <p:nvPr/>
        </p:nvPicPr>
        <p:blipFill>
          <a:blip r:embed="rId1"/>
          <a:stretch/>
        </p:blipFill>
        <p:spPr>
          <a:xfrm>
            <a:off x="918360" y="1295280"/>
            <a:ext cx="7082280" cy="4876560"/>
          </a:xfrm>
          <a:prstGeom prst="rect">
            <a:avLst/>
          </a:prstGeom>
          <a:ln>
            <a:noFill/>
          </a:ln>
        </p:spPr>
      </p:pic>
    </p:spTree>
  </p:cSld>
  <p:timing>
    <p:tnLst>
      <p:par>
        <p:cTn id="49" dur="indefinite" restart="never" nodeType="tmRoot">
          <p:childTnLst>
            <p:seq>
              <p:cTn id="5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TextShape 1"/>
          <p:cNvSpPr txBox="1"/>
          <p:nvPr/>
        </p:nvSpPr>
        <p:spPr>
          <a:xfrm>
            <a:off x="457200" y="30492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Projections Compared with Reserves (China)</a:t>
            </a:r>
            <a:endParaRPr b="0" lang="en-US" sz="3200" spc="-1" strike="noStrike">
              <a:solidFill>
                <a:srgbClr val="000000"/>
              </a:solidFill>
              <a:uFill>
                <a:solidFill>
                  <a:srgbClr val="ffffff"/>
                </a:solidFill>
              </a:uFill>
              <a:latin typeface="Arial"/>
            </a:endParaRPr>
          </a:p>
        </p:txBody>
      </p:sp>
      <p:sp>
        <p:nvSpPr>
          <p:cNvPr id="231" name="TextShape 2"/>
          <p:cNvSpPr txBox="1"/>
          <p:nvPr/>
        </p:nvSpPr>
        <p:spPr>
          <a:xfrm>
            <a:off x="685800" y="5029200"/>
            <a:ext cx="7848360" cy="159984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current projection of 254Gt is consistent with the 2003 reserves from the Chinese National Bureau of Statistics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Xie Heping, president of Sichuan University, stated in 2013 that “shallow coal resources in the key coal areas [in China] have been depleted, leaving an average mining depth of approximately 600m”</a:t>
            </a:r>
            <a:endParaRPr b="0" lang="en-US" sz="1800" spc="-1" strike="noStrike">
              <a:solidFill>
                <a:srgbClr val="333399"/>
              </a:solidFill>
              <a:uFill>
                <a:solidFill>
                  <a:srgbClr val="ffffff"/>
                </a:solidFill>
              </a:uFill>
              <a:latin typeface="Calibri"/>
            </a:endParaRPr>
          </a:p>
          <a:p>
            <a:pPr>
              <a:lnSpc>
                <a:spcPct val="100000"/>
              </a:lnSpc>
              <a:spcBef>
                <a:spcPts val="400"/>
              </a:spcBef>
            </a:pPr>
            <a:endParaRPr b="0" lang="en-US" sz="1800" spc="-1" strike="noStrike">
              <a:solidFill>
                <a:srgbClr val="333399"/>
              </a:solidFill>
              <a:uFill>
                <a:solidFill>
                  <a:srgbClr val="ffffff"/>
                </a:solidFill>
              </a:uFill>
              <a:latin typeface="Calibri"/>
            </a:endParaRPr>
          </a:p>
        </p:txBody>
      </p:sp>
      <p:pic>
        <p:nvPicPr>
          <p:cNvPr id="232" name="Picture 2" descr=""/>
          <p:cNvPicPr/>
          <p:nvPr/>
        </p:nvPicPr>
        <p:blipFill>
          <a:blip r:embed="rId1"/>
          <a:stretch/>
        </p:blipFill>
        <p:spPr>
          <a:xfrm>
            <a:off x="2133720" y="990720"/>
            <a:ext cx="5388480" cy="3657240"/>
          </a:xfrm>
          <a:prstGeom prst="rect">
            <a:avLst/>
          </a:prstGeom>
          <a:ln>
            <a:noFill/>
          </a:ln>
        </p:spPr>
      </p:pic>
    </p:spTree>
  </p:cSld>
  <p:timing>
    <p:tnLst>
      <p:par>
        <p:cTn id="51" dur="indefinite" restart="never" nodeType="tmRoot">
          <p:childTnLst>
            <p:seq>
              <p:cTn id="52"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TextShape 1"/>
          <p:cNvSpPr txBox="1"/>
          <p:nvPr/>
        </p:nvSpPr>
        <p:spPr>
          <a:xfrm>
            <a:off x="457200" y="35100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World Coal Production</a:t>
            </a:r>
            <a:endParaRPr b="0" lang="en-US" sz="3200" spc="-1" strike="noStrike">
              <a:solidFill>
                <a:srgbClr val="000000"/>
              </a:solidFill>
              <a:uFill>
                <a:solidFill>
                  <a:srgbClr val="ffffff"/>
                </a:solidFill>
              </a:uFill>
              <a:latin typeface="Arial"/>
            </a:endParaRPr>
          </a:p>
        </p:txBody>
      </p:sp>
      <p:sp>
        <p:nvSpPr>
          <p:cNvPr id="234" name="TextShape 2"/>
          <p:cNvSpPr txBox="1"/>
          <p:nvPr/>
        </p:nvSpPr>
        <p:spPr>
          <a:xfrm>
            <a:off x="1828800" y="5181480"/>
            <a:ext cx="5257440" cy="140148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Six mature regions and ten active region</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projection range from 1996 on is </a:t>
            </a:r>
            <a:r>
              <a:rPr b="0" lang="en-US" sz="1800" spc="-1" strike="noStrike">
                <a:solidFill>
                  <a:srgbClr val="333399"/>
                </a:solidFill>
                <a:uFill>
                  <a:solidFill>
                    <a:srgbClr val="ffffff"/>
                  </a:solidFill>
                </a:uFill>
                <a:latin typeface="Symbol"/>
              </a:rPr>
              <a:t></a:t>
            </a:r>
            <a:r>
              <a:rPr b="0" lang="en-US" sz="1800" spc="-1" strike="noStrike">
                <a:solidFill>
                  <a:srgbClr val="333399"/>
                </a:solidFill>
                <a:uFill>
                  <a:solidFill>
                    <a:srgbClr val="ffffff"/>
                  </a:solidFill>
                </a:uFill>
                <a:latin typeface="Calibri"/>
              </a:rPr>
              <a:t>9%</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 </a:t>
            </a:r>
            <a:r>
              <a:rPr b="0" lang="en-US" sz="1800" spc="-1" strike="noStrike">
                <a:solidFill>
                  <a:srgbClr val="333399"/>
                </a:solidFill>
                <a:uFill>
                  <a:solidFill>
                    <a:srgbClr val="ffffff"/>
                  </a:solidFill>
                </a:uFill>
                <a:latin typeface="Calibri"/>
              </a:rPr>
              <a:t>is 784Gt, 64% of </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i="1" lang="en-US" sz="1800" spc="-1" strike="noStrike">
                <a:solidFill>
                  <a:srgbClr val="333399"/>
                </a:solidFill>
                <a:uFill>
                  <a:solidFill>
                    <a:srgbClr val="ffffff"/>
                  </a:solidFill>
                </a:uFill>
                <a:latin typeface="Calibri"/>
              </a:rPr>
              <a:t>t</a:t>
            </a:r>
            <a:r>
              <a:rPr b="0" lang="en-US" sz="1800" spc="-1" strike="noStrike" baseline="-25000">
                <a:solidFill>
                  <a:srgbClr val="333399"/>
                </a:solidFill>
                <a:uFill>
                  <a:solidFill>
                    <a:srgbClr val="ffffff"/>
                  </a:solidFill>
                </a:uFill>
                <a:latin typeface="Calibri"/>
              </a:rPr>
              <a:t>90</a:t>
            </a:r>
            <a:r>
              <a:rPr b="0" lang="en-US" sz="1800" spc="-1" strike="noStrike">
                <a:solidFill>
                  <a:srgbClr val="333399"/>
                </a:solidFill>
                <a:uFill>
                  <a:solidFill>
                    <a:srgbClr val="ffffff"/>
                  </a:solidFill>
                </a:uFill>
                <a:latin typeface="Calibri"/>
              </a:rPr>
              <a:t> is 2066</a:t>
            </a:r>
            <a:endParaRPr b="0" lang="en-US" sz="1800" spc="-1" strike="noStrike">
              <a:solidFill>
                <a:srgbClr val="333399"/>
              </a:solidFill>
              <a:uFill>
                <a:solidFill>
                  <a:srgbClr val="ffffff"/>
                </a:solidFill>
              </a:uFill>
              <a:latin typeface="Calibri"/>
            </a:endParaRPr>
          </a:p>
        </p:txBody>
      </p:sp>
      <p:sp>
        <p:nvSpPr>
          <p:cNvPr id="235" name="TextShape 3"/>
          <p:cNvSpPr txBox="1"/>
          <p:nvPr/>
        </p:nvSpPr>
        <p:spPr>
          <a:xfrm>
            <a:off x="1828800" y="5181480"/>
            <a:ext cx="5257440" cy="1401480"/>
          </a:xfrm>
          <a:prstGeom prst="rect">
            <a:avLst/>
          </a:prstGeom>
          <a:blipFill>
            <a:blip r:embed="rId1"/>
            <a:stretch>
              <a:fillRect/>
            </a:stretch>
          </a:blipFill>
          <a:ln>
            <a:noFill/>
          </a:ln>
        </p:spPr>
        <p:txBody>
          <a:bodyPr/>
          <a:p>
            <a:pPr marL="343080" indent="-342720">
              <a:lnSpc>
                <a:spcPct val="100000"/>
              </a:lnSpc>
              <a:spcBef>
                <a:spcPts val="400"/>
              </a:spcBef>
              <a:buClr>
                <a:srgbClr val="000000"/>
              </a:buClr>
              <a:buFont typeface="Symbol" charset="2"/>
              <a:buChar char=""/>
            </a:pPr>
            <a:r>
              <a:rPr b="0" lang="en-US" sz="2000" spc="-1" strike="noStrike">
                <a:solidFill>
                  <a:srgbClr val="000000"/>
                </a:solidFill>
                <a:uFill>
                  <a:solidFill>
                    <a:srgbClr val="ffffff"/>
                  </a:solidFill>
                </a:uFill>
                <a:latin typeface="Calibri"/>
              </a:rPr>
              <a:t> </a:t>
            </a:r>
            <a:endParaRPr b="0" lang="en-US" sz="2000" spc="-1" strike="noStrike">
              <a:solidFill>
                <a:srgbClr val="333399"/>
              </a:solidFill>
              <a:uFill>
                <a:solidFill>
                  <a:srgbClr val="ffffff"/>
                </a:solidFill>
              </a:uFill>
              <a:latin typeface="Calibri"/>
            </a:endParaRPr>
          </a:p>
        </p:txBody>
      </p:sp>
      <p:pic>
        <p:nvPicPr>
          <p:cNvPr id="236" name="Picture 2" descr=""/>
          <p:cNvPicPr/>
          <p:nvPr/>
        </p:nvPicPr>
        <p:blipFill>
          <a:blip r:embed="rId2"/>
          <a:stretch/>
        </p:blipFill>
        <p:spPr>
          <a:xfrm>
            <a:off x="1981080" y="990720"/>
            <a:ext cx="5866920" cy="4068000"/>
          </a:xfrm>
          <a:prstGeom prst="rect">
            <a:avLst/>
          </a:prstGeom>
          <a:ln>
            <a:noFill/>
          </a:ln>
        </p:spPr>
      </p:pic>
    </p:spTree>
  </p:cSld>
  <p:timing>
    <p:tnLst>
      <p:par>
        <p:cTn id="53" dur="indefinite" restart="never" nodeType="tmRoot">
          <p:childTnLst>
            <p:seq>
              <p:cTn id="54"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TextShape 1"/>
          <p:cNvSpPr txBox="1"/>
          <p:nvPr/>
        </p:nvSpPr>
        <p:spPr>
          <a:xfrm>
            <a:off x="457200" y="22860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Logit Transform for World Hydrocarbons</a:t>
            </a:r>
            <a:endParaRPr b="0" lang="en-US" sz="3200" spc="-1" strike="noStrike">
              <a:solidFill>
                <a:srgbClr val="000000"/>
              </a:solidFill>
              <a:uFill>
                <a:solidFill>
                  <a:srgbClr val="ffffff"/>
                </a:solidFill>
              </a:uFill>
              <a:latin typeface="Arial"/>
            </a:endParaRPr>
          </a:p>
        </p:txBody>
      </p:sp>
      <p:sp>
        <p:nvSpPr>
          <p:cNvPr id="238" name="TextShape 2"/>
          <p:cNvSpPr txBox="1"/>
          <p:nvPr/>
        </p:nvSpPr>
        <p:spPr>
          <a:xfrm>
            <a:off x="304920" y="5257800"/>
            <a:ext cx="8762760" cy="1447560"/>
          </a:xfrm>
          <a:prstGeom prst="rect">
            <a:avLst/>
          </a:prstGeom>
          <a:noFill/>
          <a:ln>
            <a:noFill/>
          </a:ln>
        </p:spPr>
        <p:txBody>
          <a:bodyPr/>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Slowdown in the production pace from 1979 on causes a change in the linearized slope—should consider </a:t>
            </a:r>
            <a:r>
              <a:rPr b="0" i="1" lang="en-US" sz="1800" spc="-1" strike="noStrike">
                <a:solidFill>
                  <a:srgbClr val="333399"/>
                </a:solidFill>
                <a:uFill>
                  <a:solidFill>
                    <a:srgbClr val="ffffff"/>
                  </a:solidFill>
                </a:uFill>
                <a:latin typeface="Calibri"/>
              </a:rPr>
              <a:t>t</a:t>
            </a:r>
            <a:r>
              <a:rPr b="0" lang="en-US" sz="1800" spc="-1" strike="noStrike" baseline="-25000">
                <a:solidFill>
                  <a:srgbClr val="333399"/>
                </a:solidFill>
                <a:uFill>
                  <a:solidFill>
                    <a:srgbClr val="ffffff"/>
                  </a:solidFill>
                </a:uFill>
                <a:latin typeface="Calibri"/>
              </a:rPr>
              <a:t>90 </a:t>
            </a:r>
            <a:r>
              <a:rPr b="0" lang="en-US" sz="1800" spc="-1" strike="noStrike">
                <a:solidFill>
                  <a:srgbClr val="333399"/>
                </a:solidFill>
                <a:uFill>
                  <a:solidFill>
                    <a:srgbClr val="ffffff"/>
                  </a:solidFill>
                </a:uFill>
                <a:latin typeface="Calibri"/>
              </a:rPr>
              <a:t>as a current trend that could be changed by a future shock</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impact of the new shale gas and tight oil technology</a:t>
            </a:r>
            <a:endParaRPr b="0" lang="en-US" sz="1800" spc="-1" strike="noStrike">
              <a:solidFill>
                <a:srgbClr val="333399"/>
              </a:solidFill>
              <a:uFill>
                <a:solidFill>
                  <a:srgbClr val="ffffff"/>
                </a:solidFill>
              </a:uFill>
              <a:latin typeface="Calibri"/>
            </a:endParaRPr>
          </a:p>
          <a:p>
            <a:pPr lvl="1" marL="743040" indent="-285480">
              <a:lnSpc>
                <a:spcPct val="8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The EIA (2013) estimates 47% increased gas resources and 11% increased oil resources</a:t>
            </a:r>
            <a:endParaRPr b="0" lang="en-US" sz="1600" spc="-1" strike="noStrike">
              <a:solidFill>
                <a:srgbClr val="333399"/>
              </a:solidFill>
              <a:uFill>
                <a:solidFill>
                  <a:srgbClr val="ffffff"/>
                </a:solidFill>
              </a:uFill>
              <a:latin typeface="Arial"/>
            </a:endParaRPr>
          </a:p>
          <a:p>
            <a:pPr lvl="1" marL="743040" indent="-285480">
              <a:lnSpc>
                <a:spcPct val="8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Will there be significant new production from the new technologies outside of North America?</a:t>
            </a:r>
            <a:endParaRPr b="0" lang="en-US" sz="1600" spc="-1" strike="noStrike">
              <a:solidFill>
                <a:srgbClr val="333399"/>
              </a:solidFill>
              <a:uFill>
                <a:solidFill>
                  <a:srgbClr val="ffffff"/>
                </a:solidFill>
              </a:uFill>
              <a:latin typeface="Arial"/>
            </a:endParaRPr>
          </a:p>
        </p:txBody>
      </p:sp>
      <p:pic>
        <p:nvPicPr>
          <p:cNvPr id="239" name="Picture 2" descr=""/>
          <p:cNvPicPr/>
          <p:nvPr/>
        </p:nvPicPr>
        <p:blipFill>
          <a:blip r:embed="rId1"/>
          <a:stretch/>
        </p:blipFill>
        <p:spPr>
          <a:xfrm>
            <a:off x="1740960" y="990720"/>
            <a:ext cx="5802480" cy="3962160"/>
          </a:xfrm>
          <a:prstGeom prst="rect">
            <a:avLst/>
          </a:prstGeom>
          <a:ln>
            <a:noFill/>
          </a:ln>
        </p:spPr>
      </p:pic>
    </p:spTree>
  </p:cSld>
  <p:timing>
    <p:tnLst>
      <p:par>
        <p:cTn id="55" dur="indefinite" restart="never" nodeType="tmRoot">
          <p:childTnLst>
            <p:seq>
              <p:cTn id="56"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TextShape 1"/>
          <p:cNvSpPr txBox="1"/>
          <p:nvPr/>
        </p:nvSpPr>
        <p:spPr>
          <a:xfrm>
            <a:off x="457200" y="274680"/>
            <a:ext cx="8229240" cy="9442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Projections Compared with Reserves</a:t>
            </a:r>
            <a:br/>
            <a:r>
              <a:rPr b="0" lang="en-US" sz="3200" spc="-1" strike="noStrike">
                <a:solidFill>
                  <a:srgbClr val="333399"/>
                </a:solidFill>
                <a:uFill>
                  <a:solidFill>
                    <a:srgbClr val="ffffff"/>
                  </a:solidFill>
                </a:uFill>
                <a:latin typeface="Calibri"/>
              </a:rPr>
              <a:t>for Hydrocarbons</a:t>
            </a:r>
            <a:endParaRPr b="0" lang="en-US" sz="3200" spc="-1" strike="noStrike">
              <a:solidFill>
                <a:srgbClr val="000000"/>
              </a:solidFill>
              <a:uFill>
                <a:solidFill>
                  <a:srgbClr val="ffffff"/>
                </a:solidFill>
              </a:uFill>
              <a:latin typeface="Arial"/>
            </a:endParaRPr>
          </a:p>
        </p:txBody>
      </p:sp>
      <p:sp>
        <p:nvSpPr>
          <p:cNvPr id="241" name="TextShape 2"/>
          <p:cNvSpPr txBox="1"/>
          <p:nvPr/>
        </p:nvSpPr>
        <p:spPr>
          <a:xfrm>
            <a:off x="609480" y="5715000"/>
            <a:ext cx="7924320" cy="685440"/>
          </a:xfrm>
          <a:prstGeom prst="rect">
            <a:avLst/>
          </a:prstGeom>
          <a:noFill/>
          <a:ln>
            <a:noFill/>
          </a:ln>
        </p:spPr>
        <p:txBody>
          <a:bodyPr/>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In contrast to coal, the projections are higher than the original reserves</a:t>
            </a:r>
            <a:endParaRPr b="0" lang="en-US" sz="1800" spc="-1" strike="noStrike">
              <a:solidFill>
                <a:srgbClr val="333399"/>
              </a:solidFill>
              <a:uFill>
                <a:solidFill>
                  <a:srgbClr val="ffffff"/>
                </a:solidFill>
              </a:uFill>
              <a:latin typeface="Calibri"/>
            </a:endParaRPr>
          </a:p>
          <a:p>
            <a:pPr marL="343080" indent="-342720">
              <a:lnSpc>
                <a:spcPct val="8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reserves have been rising—78% of the increase in oil reserves is OPEC</a:t>
            </a:r>
            <a:endParaRPr b="0" lang="en-US" sz="1800" spc="-1" strike="noStrike">
              <a:solidFill>
                <a:srgbClr val="333399"/>
              </a:solidFill>
              <a:uFill>
                <a:solidFill>
                  <a:srgbClr val="ffffff"/>
                </a:solidFill>
              </a:uFill>
              <a:latin typeface="Calibri"/>
            </a:endParaRPr>
          </a:p>
        </p:txBody>
      </p:sp>
      <p:pic>
        <p:nvPicPr>
          <p:cNvPr id="242" name="Content Placeholder 2" descr=""/>
          <p:cNvPicPr/>
          <p:nvPr/>
        </p:nvPicPr>
        <p:blipFill>
          <a:blip r:embed="rId1"/>
          <a:stretch/>
        </p:blipFill>
        <p:spPr>
          <a:xfrm>
            <a:off x="1905120" y="1522440"/>
            <a:ext cx="5474160" cy="3811320"/>
          </a:xfrm>
          <a:prstGeom prst="rect">
            <a:avLst/>
          </a:prstGeom>
          <a:ln>
            <a:noFill/>
          </a:ln>
        </p:spPr>
      </p:pic>
    </p:spTree>
  </p:cSld>
  <p:timing>
    <p:tnLst>
      <p:par>
        <p:cTn id="57" dur="indefinite" restart="never" nodeType="tmRoot">
          <p:childTnLst>
            <p:seq>
              <p:cTn id="58"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TextShape 1"/>
          <p:cNvSpPr txBox="1"/>
          <p:nvPr/>
        </p:nvSpPr>
        <p:spPr>
          <a:xfrm>
            <a:off x="457200" y="42696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Combining the Fossil Fuels on a CO</a:t>
            </a:r>
            <a:r>
              <a:rPr b="0" lang="en-US" sz="3200" spc="-1" strike="noStrike" baseline="-25000">
                <a:solidFill>
                  <a:srgbClr val="333399"/>
                </a:solidFill>
                <a:uFill>
                  <a:solidFill>
                    <a:srgbClr val="ffffff"/>
                  </a:solidFill>
                </a:uFill>
                <a:latin typeface="Calibri"/>
              </a:rPr>
              <a:t>2</a:t>
            </a:r>
            <a:r>
              <a:rPr b="0" lang="en-US" sz="3200" spc="-1" strike="noStrike">
                <a:solidFill>
                  <a:srgbClr val="333399"/>
                </a:solidFill>
                <a:uFill>
                  <a:solidFill>
                    <a:srgbClr val="ffffff"/>
                  </a:solidFill>
                </a:uFill>
                <a:latin typeface="Calibri"/>
              </a:rPr>
              <a:t> Basis</a:t>
            </a:r>
            <a:endParaRPr b="0" lang="en-US" sz="3200" spc="-1" strike="noStrike">
              <a:solidFill>
                <a:srgbClr val="000000"/>
              </a:solidFill>
              <a:uFill>
                <a:solidFill>
                  <a:srgbClr val="ffffff"/>
                </a:solidFill>
              </a:uFill>
              <a:latin typeface="Arial"/>
            </a:endParaRPr>
          </a:p>
        </p:txBody>
      </p:sp>
      <p:sp>
        <p:nvSpPr>
          <p:cNvPr id="244" name="TextShape 2"/>
          <p:cNvSpPr txBox="1"/>
          <p:nvPr/>
        </p:nvSpPr>
        <p:spPr>
          <a:xfrm>
            <a:off x="2261160" y="5904000"/>
            <a:ext cx="7314840" cy="129492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 </a:t>
            </a:r>
            <a:r>
              <a:rPr b="0" lang="en-US" sz="1800" spc="-1" strike="noStrike">
                <a:solidFill>
                  <a:srgbClr val="333399"/>
                </a:solidFill>
                <a:uFill>
                  <a:solidFill>
                    <a:srgbClr val="ffffff"/>
                  </a:solidFill>
                </a:uFill>
                <a:latin typeface="Calibri"/>
              </a:rPr>
              <a:t>is 1TtC, including a cumulative production of 415GtC— is 180GtC higher, not a significant difference</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 </a:t>
            </a:r>
            <a:r>
              <a:rPr b="0" lang="en-US" sz="1800" spc="-1" strike="noStrike">
                <a:solidFill>
                  <a:srgbClr val="333399"/>
                </a:solidFill>
                <a:uFill>
                  <a:solidFill>
                    <a:srgbClr val="ffffff"/>
                  </a:solidFill>
                </a:uFill>
                <a:latin typeface="Calibri"/>
              </a:rPr>
              <a:t>is 2075—gives a business-as-usual time frame for the transition to alternatives</a:t>
            </a:r>
            <a:endParaRPr b="0" lang="en-US" sz="1800" spc="-1" strike="noStrike">
              <a:solidFill>
                <a:srgbClr val="333399"/>
              </a:solidFill>
              <a:uFill>
                <a:solidFill>
                  <a:srgbClr val="ffffff"/>
                </a:solidFill>
              </a:uFill>
              <a:latin typeface="Calibri"/>
            </a:endParaRPr>
          </a:p>
        </p:txBody>
      </p:sp>
      <p:sp>
        <p:nvSpPr>
          <p:cNvPr id="245" name="TextShape 3"/>
          <p:cNvSpPr txBox="1"/>
          <p:nvPr/>
        </p:nvSpPr>
        <p:spPr>
          <a:xfrm>
            <a:off x="762120" y="4724280"/>
            <a:ext cx="7314840" cy="1294920"/>
          </a:xfrm>
          <a:prstGeom prst="rect">
            <a:avLst/>
          </a:prstGeom>
          <a:blipFill>
            <a:blip r:embed="rId1"/>
            <a:stretch>
              <a:fillRect/>
            </a:stretch>
          </a:blipFill>
          <a:ln>
            <a:noFill/>
          </a:ln>
        </p:spPr>
        <p:txBody>
          <a:bodyPr/>
          <a:p>
            <a:pPr marL="343080" indent="-342720">
              <a:lnSpc>
                <a:spcPct val="100000"/>
              </a:lnSpc>
              <a:spcBef>
                <a:spcPts val="400"/>
              </a:spcBef>
              <a:buClr>
                <a:srgbClr val="000000"/>
              </a:buClr>
              <a:buFont typeface="Symbol" charset="2"/>
              <a:buChar char=""/>
            </a:pPr>
            <a:r>
              <a:rPr b="0" lang="en-US" sz="2000" spc="-1" strike="noStrike">
                <a:solidFill>
                  <a:srgbClr val="000000"/>
                </a:solidFill>
                <a:uFill>
                  <a:solidFill>
                    <a:srgbClr val="ffffff"/>
                  </a:solidFill>
                </a:uFill>
                <a:latin typeface="Calibri"/>
              </a:rPr>
              <a:t> </a:t>
            </a:r>
            <a:endParaRPr b="0" lang="en-US" sz="2000" spc="-1" strike="noStrike">
              <a:solidFill>
                <a:srgbClr val="333399"/>
              </a:solidFill>
              <a:uFill>
                <a:solidFill>
                  <a:srgbClr val="ffffff"/>
                </a:solidFill>
              </a:uFill>
              <a:latin typeface="Calibri"/>
            </a:endParaRPr>
          </a:p>
        </p:txBody>
      </p:sp>
      <p:graphicFrame>
        <p:nvGraphicFramePr>
          <p:cNvPr id="246" name="Table 4"/>
          <p:cNvGraphicFramePr/>
          <p:nvPr/>
        </p:nvGraphicFramePr>
        <p:xfrm>
          <a:off x="685800" y="1676520"/>
          <a:ext cx="7695360" cy="2380680"/>
        </p:xfrm>
        <a:graphic>
          <a:graphicData uri="http://schemas.openxmlformats.org/drawingml/2006/table">
            <a:tbl>
              <a:tblPr/>
              <a:tblGrid>
                <a:gridCol w="1723680"/>
                <a:gridCol w="1393200"/>
                <a:gridCol w="1556280"/>
                <a:gridCol w="777960"/>
                <a:gridCol w="850320"/>
                <a:gridCol w="1394280"/>
              </a:tblGrid>
              <a:tr h="1082160">
                <a:tc>
                  <a:txBody>
                    <a:bodyPr lIns="9360" rIns="9360" tIns="9360" bIns="0" anchor="ctr"/>
                    <a:p>
                      <a:pPr>
                        <a:lnSpc>
                          <a:spcPct val="100000"/>
                        </a:lnSpc>
                      </a:pPr>
                      <a:r>
                        <a:rPr b="0" lang="fr-CA" sz="1800" spc="-1" strike="noStrike">
                          <a:solidFill>
                            <a:srgbClr val="000000"/>
                          </a:solidFill>
                          <a:uFill>
                            <a:solidFill>
                              <a:srgbClr val="ffffff"/>
                            </a:solidFill>
                          </a:uFill>
                          <a:latin typeface="Calibri"/>
                        </a:rPr>
                        <a:t> </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00000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Cumulative production GtC</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Ultimate production projection GtC</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i="1" lang="fr-CA" sz="1800" spc="-1" strike="noStrike">
                          <a:solidFill>
                            <a:srgbClr val="000000"/>
                          </a:solidFill>
                          <a:uFill>
                            <a:solidFill>
                              <a:srgbClr val="ffffff"/>
                            </a:solidFill>
                          </a:uFill>
                          <a:latin typeface="Calibri"/>
                        </a:rPr>
                        <a:t>t</a:t>
                      </a:r>
                      <a:r>
                        <a:rPr b="0" lang="fr-CA" sz="1800" spc="-1" strike="noStrike" baseline="-25000">
                          <a:solidFill>
                            <a:srgbClr val="000000"/>
                          </a:solidFill>
                          <a:uFill>
                            <a:solidFill>
                              <a:srgbClr val="ffffff"/>
                            </a:solidFill>
                          </a:uFill>
                          <a:latin typeface="Calibri"/>
                        </a:rPr>
                        <a:t>10</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i="1" lang="fr-CA" sz="1800" spc="-1" strike="noStrike">
                          <a:solidFill>
                            <a:srgbClr val="000000"/>
                          </a:solidFill>
                          <a:uFill>
                            <a:solidFill>
                              <a:srgbClr val="ffffff"/>
                            </a:solidFill>
                          </a:uFill>
                          <a:latin typeface="Calibri"/>
                        </a:rPr>
                        <a:t>t</a:t>
                      </a:r>
                      <a:r>
                        <a:rPr b="0" lang="fr-CA" sz="1800" spc="-1" strike="noStrike" baseline="-25000">
                          <a:solidFill>
                            <a:srgbClr val="000000"/>
                          </a:solidFill>
                          <a:uFill>
                            <a:solidFill>
                              <a:srgbClr val="ffffff"/>
                            </a:solidFill>
                          </a:uFill>
                          <a:latin typeface="Calibri"/>
                        </a:rPr>
                        <a:t>90</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Original reserves GtC</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r>
              <a:tr h="432720">
                <a:tc>
                  <a:txBody>
                    <a:bodyPr lIns="9360" rIns="9360" tIns="9360" bIns="0" anchor="ctr"/>
                    <a:p>
                      <a:pPr>
                        <a:lnSpc>
                          <a:spcPct val="100000"/>
                        </a:lnSpc>
                      </a:pPr>
                      <a:r>
                        <a:rPr b="0" lang="fr-CA" sz="1800" spc="-1" strike="noStrike">
                          <a:solidFill>
                            <a:srgbClr val="000000"/>
                          </a:solidFill>
                          <a:uFill>
                            <a:solidFill>
                              <a:srgbClr val="ffffff"/>
                            </a:solidFill>
                          </a:uFill>
                          <a:latin typeface="Calibri"/>
                        </a:rPr>
                        <a:t>  </a:t>
                      </a:r>
                      <a:r>
                        <a:rPr b="0" lang="fr-CA" sz="1800" spc="-1" strike="noStrike">
                          <a:solidFill>
                            <a:srgbClr val="000000"/>
                          </a:solidFill>
                          <a:uFill>
                            <a:solidFill>
                              <a:srgbClr val="ffffff"/>
                            </a:solidFill>
                          </a:uFill>
                          <a:latin typeface="Calibri"/>
                        </a:rPr>
                        <a:t>Hydrocarbons</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216</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583</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1977</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2080</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527</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808080"/>
                      </a:solidFill>
                    </a:lnB>
                    <a:noFill/>
                  </a:tcPr>
                </a:tc>
              </a:tr>
              <a:tr h="432720">
                <a:tc>
                  <a:txBody>
                    <a:bodyPr lIns="9360" rIns="9360" tIns="9360" bIns="0" anchor="ctr"/>
                    <a:p>
                      <a:pPr>
                        <a:lnSpc>
                          <a:spcPct val="100000"/>
                        </a:lnSpc>
                      </a:pPr>
                      <a:r>
                        <a:rPr b="0" lang="fr-CA" sz="1800" spc="-1" strike="noStrike">
                          <a:solidFill>
                            <a:srgbClr val="000000"/>
                          </a:solidFill>
                          <a:uFill>
                            <a:solidFill>
                              <a:srgbClr val="ffffff"/>
                            </a:solidFill>
                          </a:uFill>
                          <a:latin typeface="Calibri"/>
                        </a:rPr>
                        <a:t>  </a:t>
                      </a:r>
                      <a:r>
                        <a:rPr b="0" lang="fr-CA" sz="1800" spc="-1" strike="noStrike">
                          <a:solidFill>
                            <a:srgbClr val="000000"/>
                          </a:solidFill>
                          <a:uFill>
                            <a:solidFill>
                              <a:srgbClr val="ffffff"/>
                            </a:solidFill>
                          </a:uFill>
                          <a:latin typeface="Calibri"/>
                        </a:rPr>
                        <a:t>Coal</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00000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199</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00000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423</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00000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1947</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00000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2066</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00000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659</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808080"/>
                      </a:solidFill>
                    </a:lnT>
                    <a:lnB w="6480">
                      <a:solidFill>
                        <a:srgbClr val="000000"/>
                      </a:solidFill>
                    </a:lnB>
                    <a:noFill/>
                  </a:tcPr>
                </a:tc>
              </a:tr>
              <a:tr h="433440">
                <a:tc>
                  <a:txBody>
                    <a:bodyPr lIns="9360" rIns="9360" tIns="9360" bIns="0" anchor="ctr"/>
                    <a:p>
                      <a:pPr>
                        <a:lnSpc>
                          <a:spcPct val="100000"/>
                        </a:lnSpc>
                      </a:pPr>
                      <a:r>
                        <a:rPr b="0" lang="fr-CA" sz="1800" spc="-1" strike="noStrike">
                          <a:solidFill>
                            <a:srgbClr val="000000"/>
                          </a:solidFill>
                          <a:uFill>
                            <a:solidFill>
                              <a:srgbClr val="ffffff"/>
                            </a:solidFill>
                          </a:uFill>
                          <a:latin typeface="Calibri"/>
                        </a:rPr>
                        <a:t>  </a:t>
                      </a:r>
                      <a:r>
                        <a:rPr b="0" lang="fr-CA" sz="1800" spc="-1" strike="noStrike">
                          <a:solidFill>
                            <a:srgbClr val="000000"/>
                          </a:solidFill>
                          <a:uFill>
                            <a:solidFill>
                              <a:srgbClr val="ffffff"/>
                            </a:solidFill>
                          </a:uFill>
                          <a:latin typeface="Calibri"/>
                        </a:rPr>
                        <a:t>Fossil Fuels</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00000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415</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00000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1,006</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00000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1968</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00000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2075</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000000"/>
                      </a:solidFill>
                    </a:lnT>
                    <a:lnB w="6480">
                      <a:solidFill>
                        <a:srgbClr val="808080"/>
                      </a:solidFill>
                    </a:lnB>
                    <a:noFill/>
                  </a:tcPr>
                </a:tc>
                <a:tc>
                  <a:txBody>
                    <a:bodyPr lIns="9360" rIns="9360" tIns="9360" bIns="0" anchor="ctr"/>
                    <a:p>
                      <a:pPr algn="ctr">
                        <a:lnSpc>
                          <a:spcPct val="100000"/>
                        </a:lnSpc>
                      </a:pPr>
                      <a:r>
                        <a:rPr b="0" lang="fr-CA" sz="1800" spc="-1" strike="noStrike">
                          <a:solidFill>
                            <a:srgbClr val="000000"/>
                          </a:solidFill>
                          <a:uFill>
                            <a:solidFill>
                              <a:srgbClr val="ffffff"/>
                            </a:solidFill>
                          </a:uFill>
                          <a:latin typeface="Calibri"/>
                        </a:rPr>
                        <a:t>1,186</a:t>
                      </a:r>
                      <a:endParaRPr b="0" lang="fr-CA" sz="1800" spc="-1" strike="noStrike">
                        <a:solidFill>
                          <a:srgbClr val="000000"/>
                        </a:solidFill>
                        <a:uFill>
                          <a:solidFill>
                            <a:srgbClr val="ffffff"/>
                          </a:solidFill>
                        </a:uFill>
                        <a:latin typeface="Arial"/>
                      </a:endParaRPr>
                    </a:p>
                  </a:txBody>
                  <a:tcPr marL="9360" marR="9360">
                    <a:lnL w="6480">
                      <a:solidFill>
                        <a:srgbClr val="808080"/>
                      </a:solidFill>
                    </a:lnL>
                    <a:lnR w="6480">
                      <a:solidFill>
                        <a:srgbClr val="808080"/>
                      </a:solidFill>
                    </a:lnR>
                    <a:lnT w="6480">
                      <a:solidFill>
                        <a:srgbClr val="000000"/>
                      </a:solidFill>
                    </a:lnT>
                    <a:lnB w="6480">
                      <a:solidFill>
                        <a:srgbClr val="808080"/>
                      </a:solidFill>
                    </a:lnB>
                    <a:noFill/>
                  </a:tcPr>
                </a:tc>
              </a:tr>
            </a:tbl>
          </a:graphicData>
        </a:graphic>
      </p:graphicFrame>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TextShape 1"/>
          <p:cNvSpPr txBox="1"/>
          <p:nvPr/>
        </p:nvSpPr>
        <p:spPr>
          <a:xfrm>
            <a:off x="457200" y="76320"/>
            <a:ext cx="8229240" cy="68544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Reserves, Resources and Occurrences</a:t>
            </a:r>
            <a:endParaRPr b="0" lang="en-US" sz="3200" spc="-1" strike="noStrike">
              <a:solidFill>
                <a:srgbClr val="000000"/>
              </a:solidFill>
              <a:uFill>
                <a:solidFill>
                  <a:srgbClr val="ffffff"/>
                </a:solidFill>
              </a:uFill>
              <a:latin typeface="Arial"/>
            </a:endParaRPr>
          </a:p>
        </p:txBody>
      </p:sp>
      <p:sp>
        <p:nvSpPr>
          <p:cNvPr id="248" name="TextShape 2"/>
          <p:cNvSpPr txBox="1"/>
          <p:nvPr/>
        </p:nvSpPr>
        <p:spPr>
          <a:xfrm>
            <a:off x="685800" y="4419720"/>
            <a:ext cx="7695720" cy="2209320"/>
          </a:xfrm>
          <a:prstGeom prst="rect">
            <a:avLst/>
          </a:prstGeom>
          <a:noFill/>
          <a:ln>
            <a:noFill/>
          </a:ln>
        </p:spPr>
        <p:txBody>
          <a:bodyPr/>
          <a:p>
            <a:pPr marL="343080" indent="-342720">
              <a:lnSpc>
                <a:spcPct val="100000"/>
              </a:lnSpc>
              <a:spcBef>
                <a:spcPts val="400"/>
              </a:spcBef>
              <a:buClr>
                <a:srgbClr val="333399"/>
              </a:buClr>
              <a:buFont typeface="Symbol" charset="2"/>
              <a:buChar char=""/>
            </a:pPr>
            <a:r>
              <a:rPr b="0" i="1" lang="en-US" sz="2000" spc="-1" strike="noStrike">
                <a:solidFill>
                  <a:srgbClr val="333399"/>
                </a:solidFill>
                <a:uFill>
                  <a:solidFill>
                    <a:srgbClr val="ffffff"/>
                  </a:solidFill>
                </a:uFill>
                <a:latin typeface="Calibri"/>
              </a:rPr>
              <a:t>Proved</a:t>
            </a:r>
            <a:r>
              <a:rPr b="0" lang="en-US" sz="2000" spc="-1" strike="noStrike">
                <a:solidFill>
                  <a:srgbClr val="333399"/>
                </a:solidFill>
                <a:uFill>
                  <a:solidFill>
                    <a:srgbClr val="ffffff"/>
                  </a:solidFill>
                </a:uFill>
                <a:latin typeface="Calibri"/>
              </a:rPr>
              <a:t> means within a specified distance from an observation point</a:t>
            </a:r>
            <a:endParaRPr b="0" lang="en-US" sz="2000" spc="-1" strike="noStrike">
              <a:solidFill>
                <a:srgbClr val="333399"/>
              </a:solidFill>
              <a:uFill>
                <a:solidFill>
                  <a:srgbClr val="ffffff"/>
                </a:solidFill>
              </a:uFill>
              <a:latin typeface="Calibri"/>
            </a:endParaRPr>
          </a:p>
          <a:p>
            <a:pPr marL="343080" indent="-342720">
              <a:lnSpc>
                <a:spcPct val="100000"/>
              </a:lnSpc>
              <a:spcBef>
                <a:spcPts val="400"/>
              </a:spcBef>
              <a:buClr>
                <a:srgbClr val="333399"/>
              </a:buClr>
              <a:buFont typeface="Symbol" charset="2"/>
              <a:buChar char=""/>
            </a:pPr>
            <a:r>
              <a:rPr b="0" i="1" lang="en-US" sz="2000" spc="-1" strike="noStrike">
                <a:solidFill>
                  <a:srgbClr val="333399"/>
                </a:solidFill>
                <a:uFill>
                  <a:solidFill>
                    <a:srgbClr val="ffffff"/>
                  </a:solidFill>
                </a:uFill>
                <a:latin typeface="Calibri"/>
              </a:rPr>
              <a:t>Recoverable </a:t>
            </a:r>
            <a:r>
              <a:rPr b="0" lang="en-US" sz="2000" spc="-1" strike="noStrike">
                <a:solidFill>
                  <a:srgbClr val="333399"/>
                </a:solidFill>
                <a:uFill>
                  <a:solidFill>
                    <a:srgbClr val="ffffff"/>
                  </a:solidFill>
                </a:uFill>
                <a:latin typeface="Calibri"/>
              </a:rPr>
              <a:t>means adjusted for feasibility and losses in production</a:t>
            </a:r>
            <a:endParaRPr b="0" lang="en-US" sz="2000" spc="-1" strike="noStrike">
              <a:solidFill>
                <a:srgbClr val="333399"/>
              </a:solidFill>
              <a:uFill>
                <a:solidFill>
                  <a:srgbClr val="ffffff"/>
                </a:solidFill>
              </a:uFill>
              <a:latin typeface="Calibri"/>
            </a:endParaRPr>
          </a:p>
          <a:p>
            <a:pPr marL="343080" indent="-342720">
              <a:lnSpc>
                <a:spcPct val="100000"/>
              </a:lnSpc>
              <a:spcBef>
                <a:spcPts val="400"/>
              </a:spcBef>
              <a:buClr>
                <a:srgbClr val="333399"/>
              </a:buClr>
              <a:buFont typeface="Symbol" charset="2"/>
              <a:buChar char=""/>
            </a:pPr>
            <a:r>
              <a:rPr b="0" i="1" lang="en-US" sz="2000" spc="-1" strike="noStrike">
                <a:solidFill>
                  <a:srgbClr val="333399"/>
                </a:solidFill>
                <a:uFill>
                  <a:solidFill>
                    <a:srgbClr val="ffffff"/>
                  </a:solidFill>
                </a:uFill>
                <a:latin typeface="Calibri"/>
              </a:rPr>
              <a:t>Economic </a:t>
            </a:r>
            <a:r>
              <a:rPr b="0" lang="en-US" sz="2000" spc="-1" strike="noStrike">
                <a:solidFill>
                  <a:srgbClr val="333399"/>
                </a:solidFill>
                <a:uFill>
                  <a:solidFill>
                    <a:srgbClr val="ffffff"/>
                  </a:solidFill>
                </a:uFill>
                <a:latin typeface="Calibri"/>
              </a:rPr>
              <a:t>means that one could make money from production now</a:t>
            </a:r>
            <a:endParaRPr b="0" lang="en-US" sz="2000" spc="-1" strike="noStrike">
              <a:solidFill>
                <a:srgbClr val="333399"/>
              </a:solidFill>
              <a:uFill>
                <a:solidFill>
                  <a:srgbClr val="ffffff"/>
                </a:solidFill>
              </a:uFill>
              <a:latin typeface="Calibri"/>
            </a:endParaRPr>
          </a:p>
          <a:p>
            <a:pPr marL="343080" indent="-342720">
              <a:lnSpc>
                <a:spcPct val="100000"/>
              </a:lnSpc>
              <a:spcBef>
                <a:spcPts val="400"/>
              </a:spcBef>
              <a:buClr>
                <a:srgbClr val="333399"/>
              </a:buClr>
              <a:buFont typeface="Symbol" charset="2"/>
              <a:buChar char=""/>
            </a:pPr>
            <a:r>
              <a:rPr b="0" i="1" lang="en-US" sz="2000" spc="-1" strike="noStrike">
                <a:solidFill>
                  <a:srgbClr val="333399"/>
                </a:solidFill>
                <a:uFill>
                  <a:solidFill>
                    <a:srgbClr val="ffffff"/>
                  </a:solidFill>
                </a:uFill>
                <a:latin typeface="Calibri"/>
              </a:rPr>
              <a:t>Economically interesting </a:t>
            </a:r>
            <a:r>
              <a:rPr b="0" lang="en-US" sz="2000" spc="-1" strike="noStrike">
                <a:solidFill>
                  <a:srgbClr val="333399"/>
                </a:solidFill>
                <a:uFill>
                  <a:solidFill>
                    <a:srgbClr val="ffffff"/>
                  </a:solidFill>
                </a:uFill>
                <a:latin typeface="Calibri"/>
              </a:rPr>
              <a:t>means that there is a better than even chance that one would be able to make money in the future</a:t>
            </a:r>
            <a:endParaRPr b="0" lang="en-US" sz="2000" spc="-1" strike="noStrike">
              <a:solidFill>
                <a:srgbClr val="333399"/>
              </a:solidFill>
              <a:uFill>
                <a:solidFill>
                  <a:srgbClr val="ffffff"/>
                </a:solidFill>
              </a:uFill>
              <a:latin typeface="Calibri"/>
            </a:endParaRPr>
          </a:p>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Resources may be hypothetical, that is undiscovered</a:t>
            </a:r>
            <a:endParaRPr b="0" lang="en-US" sz="2000" spc="-1" strike="noStrike">
              <a:solidFill>
                <a:srgbClr val="333399"/>
              </a:solidFill>
              <a:uFill>
                <a:solidFill>
                  <a:srgbClr val="ffffff"/>
                </a:solidFill>
              </a:uFill>
              <a:latin typeface="Calibri"/>
            </a:endParaRPr>
          </a:p>
        </p:txBody>
      </p:sp>
      <p:sp>
        <p:nvSpPr>
          <p:cNvPr id="249" name="CustomShape 3"/>
          <p:cNvSpPr/>
          <p:nvPr/>
        </p:nvSpPr>
        <p:spPr>
          <a:xfrm>
            <a:off x="380880" y="838080"/>
            <a:ext cx="8229240" cy="3428640"/>
          </a:xfrm>
          <a:prstGeom prst="ellipse">
            <a:avLst/>
          </a:prstGeom>
          <a:solidFill>
            <a:srgbClr val="d9d9d9"/>
          </a:solidFill>
          <a:ln w="9360">
            <a:solidFill>
              <a:srgbClr val="000000"/>
            </a:solidFill>
            <a:round/>
          </a:ln>
        </p:spPr>
        <p:style>
          <a:lnRef idx="0"/>
          <a:fillRef idx="0"/>
          <a:effectRef idx="0"/>
          <a:fontRef idx="minor"/>
        </p:style>
      </p:sp>
      <p:sp>
        <p:nvSpPr>
          <p:cNvPr id="250" name="CustomShape 4"/>
          <p:cNvSpPr/>
          <p:nvPr/>
        </p:nvSpPr>
        <p:spPr>
          <a:xfrm>
            <a:off x="703800" y="1395720"/>
            <a:ext cx="5082480" cy="2266200"/>
          </a:xfrm>
          <a:prstGeom prst="ellipse">
            <a:avLst/>
          </a:prstGeom>
          <a:solidFill>
            <a:srgbClr val="bfbfbf"/>
          </a:solidFill>
          <a:ln w="9360">
            <a:solidFill>
              <a:srgbClr val="000000"/>
            </a:solidFill>
            <a:round/>
          </a:ln>
        </p:spPr>
        <p:style>
          <a:lnRef idx="0"/>
          <a:fillRef idx="0"/>
          <a:effectRef idx="0"/>
          <a:fontRef idx="minor"/>
        </p:style>
      </p:sp>
      <p:sp>
        <p:nvSpPr>
          <p:cNvPr id="251" name="CustomShape 5"/>
          <p:cNvSpPr/>
          <p:nvPr/>
        </p:nvSpPr>
        <p:spPr>
          <a:xfrm>
            <a:off x="4011840" y="2061000"/>
            <a:ext cx="1693800" cy="912600"/>
          </a:xfrm>
          <a:prstGeom prst="rect">
            <a:avLst/>
          </a:prstGeom>
          <a:noFill/>
          <a:ln>
            <a:noFill/>
          </a:ln>
        </p:spPr>
        <p:style>
          <a:lnRef idx="0"/>
          <a:fillRef idx="0"/>
          <a:effectRef idx="0"/>
          <a:fontRef idx="minor"/>
        </p:style>
        <p:txBody>
          <a:bodyPr lIns="90000" rIns="90000" tIns="45000" bIns="45000"/>
          <a:p>
            <a:pPr>
              <a:lnSpc>
                <a:spcPct val="100000"/>
              </a:lnSpc>
            </a:pPr>
            <a:r>
              <a:rPr b="0" lang="fr-CA" sz="1800" spc="-1" strike="noStrike">
                <a:solidFill>
                  <a:srgbClr val="000000"/>
                </a:solidFill>
                <a:uFill>
                  <a:solidFill>
                    <a:srgbClr val="ffffff"/>
                  </a:solidFill>
                </a:uFill>
                <a:latin typeface="Calibri"/>
              </a:rPr>
              <a:t>Resources: economically interesting</a:t>
            </a:r>
            <a:endParaRPr b="0" lang="fr-CA" sz="1800" spc="-1" strike="noStrike">
              <a:solidFill>
                <a:srgbClr val="000000"/>
              </a:solidFill>
              <a:uFill>
                <a:solidFill>
                  <a:srgbClr val="ffffff"/>
                </a:solidFill>
              </a:uFill>
              <a:latin typeface="Arial"/>
            </a:endParaRPr>
          </a:p>
        </p:txBody>
      </p:sp>
      <p:sp>
        <p:nvSpPr>
          <p:cNvPr id="252" name="CustomShape 6"/>
          <p:cNvSpPr/>
          <p:nvPr/>
        </p:nvSpPr>
        <p:spPr>
          <a:xfrm>
            <a:off x="6270840" y="2101680"/>
            <a:ext cx="1936080" cy="912600"/>
          </a:xfrm>
          <a:prstGeom prst="rect">
            <a:avLst/>
          </a:prstGeom>
          <a:noFill/>
          <a:ln>
            <a:noFill/>
          </a:ln>
        </p:spPr>
        <p:style>
          <a:lnRef idx="0"/>
          <a:fillRef idx="0"/>
          <a:effectRef idx="0"/>
          <a:fontRef idx="minor"/>
        </p:style>
        <p:txBody>
          <a:bodyPr lIns="90000" rIns="90000" tIns="45000" bIns="45000"/>
          <a:p>
            <a:pPr>
              <a:lnSpc>
                <a:spcPct val="100000"/>
              </a:lnSpc>
            </a:pPr>
            <a:r>
              <a:rPr b="0" lang="fr-CA" sz="1800" spc="-1" strike="noStrike">
                <a:solidFill>
                  <a:srgbClr val="000000"/>
                </a:solidFill>
                <a:uFill>
                  <a:solidFill>
                    <a:srgbClr val="ffffff"/>
                  </a:solidFill>
                </a:uFill>
                <a:latin typeface="Calibri"/>
              </a:rPr>
              <a:t>Occurrences: </a:t>
            </a:r>
            <a:endParaRPr b="0" lang="fr-CA" sz="1800" spc="-1" strike="noStrike">
              <a:solidFill>
                <a:srgbClr val="000000"/>
              </a:solidFill>
              <a:uFill>
                <a:solidFill>
                  <a:srgbClr val="ffffff"/>
                </a:solidFill>
              </a:uFill>
              <a:latin typeface="Arial"/>
            </a:endParaRPr>
          </a:p>
          <a:p>
            <a:pPr>
              <a:lnSpc>
                <a:spcPct val="100000"/>
              </a:lnSpc>
            </a:pPr>
            <a:r>
              <a:rPr b="0" lang="fr-CA" sz="1800" spc="-1" strike="noStrike">
                <a:solidFill>
                  <a:srgbClr val="000000"/>
                </a:solidFill>
                <a:uFill>
                  <a:solidFill>
                    <a:srgbClr val="ffffff"/>
                  </a:solidFill>
                </a:uFill>
                <a:latin typeface="Calibri"/>
              </a:rPr>
              <a:t>not economically interesting</a:t>
            </a:r>
            <a:endParaRPr b="0" lang="fr-CA" sz="1800" spc="-1" strike="noStrike">
              <a:solidFill>
                <a:srgbClr val="000000"/>
              </a:solidFill>
              <a:uFill>
                <a:solidFill>
                  <a:srgbClr val="ffffff"/>
                </a:solidFill>
              </a:uFill>
              <a:latin typeface="Arial"/>
            </a:endParaRPr>
          </a:p>
        </p:txBody>
      </p:sp>
      <p:sp>
        <p:nvSpPr>
          <p:cNvPr id="253" name="CustomShape 7"/>
          <p:cNvSpPr/>
          <p:nvPr/>
        </p:nvSpPr>
        <p:spPr>
          <a:xfrm>
            <a:off x="989640" y="1937880"/>
            <a:ext cx="2742840" cy="1142640"/>
          </a:xfrm>
          <a:prstGeom prst="ellipse">
            <a:avLst/>
          </a:prstGeom>
          <a:solidFill>
            <a:srgbClr val="a6a6a6"/>
          </a:solidFill>
          <a:ln w="9360">
            <a:solidFill>
              <a:srgbClr val="000000"/>
            </a:solidFill>
            <a:round/>
          </a:ln>
        </p:spPr>
        <p:style>
          <a:lnRef idx="0"/>
          <a:fillRef idx="0"/>
          <a:effectRef idx="0"/>
          <a:fontRef idx="minor"/>
        </p:style>
      </p:sp>
      <p:sp>
        <p:nvSpPr>
          <p:cNvPr id="254" name="CustomShape 8"/>
          <p:cNvSpPr/>
          <p:nvPr/>
        </p:nvSpPr>
        <p:spPr>
          <a:xfrm>
            <a:off x="986040" y="2183040"/>
            <a:ext cx="2742840" cy="638280"/>
          </a:xfrm>
          <a:prstGeom prst="rect">
            <a:avLst/>
          </a:prstGeom>
          <a:noFill/>
          <a:ln>
            <a:noFill/>
          </a:ln>
        </p:spPr>
        <p:style>
          <a:lnRef idx="0"/>
          <a:fillRef idx="0"/>
          <a:effectRef idx="0"/>
          <a:fontRef idx="minor"/>
        </p:style>
        <p:txBody>
          <a:bodyPr lIns="90000" rIns="90000" tIns="45000" bIns="45000"/>
          <a:p>
            <a:pPr algn="ctr">
              <a:lnSpc>
                <a:spcPct val="100000"/>
              </a:lnSpc>
            </a:pPr>
            <a:r>
              <a:rPr b="0" lang="fr-CA" sz="1800" spc="-1" strike="noStrike">
                <a:solidFill>
                  <a:srgbClr val="f2f2f2"/>
                </a:solidFill>
                <a:uFill>
                  <a:solidFill>
                    <a:srgbClr val="ffffff"/>
                  </a:solidFill>
                </a:uFill>
                <a:latin typeface="Calibri"/>
              </a:rPr>
              <a:t>Reserves: proved, recoverable, economic</a:t>
            </a:r>
            <a:endParaRPr b="0" lang="fr-CA" sz="1800" spc="-1" strike="noStrike">
              <a:solidFill>
                <a:srgbClr val="000000"/>
              </a:solidFill>
              <a:uFill>
                <a:solidFill>
                  <a:srgbClr val="ffffff"/>
                </a:solidFill>
              </a:uFill>
              <a:latin typeface="Arial"/>
            </a:endParaRPr>
          </a:p>
        </p:txBody>
      </p:sp>
      <p:sp>
        <p:nvSpPr>
          <p:cNvPr id="255" name="CustomShape 9"/>
          <p:cNvSpPr/>
          <p:nvPr/>
        </p:nvSpPr>
        <p:spPr>
          <a:xfrm rot="3040200">
            <a:off x="2222280" y="3282480"/>
            <a:ext cx="1426320" cy="304560"/>
          </a:xfrm>
          <a:prstGeom prst="rightArrow">
            <a:avLst>
              <a:gd name="adj1" fmla="val 50000"/>
              <a:gd name="adj2" fmla="val 50000"/>
            </a:avLst>
          </a:prstGeom>
          <a:solidFill>
            <a:srgbClr val="808080"/>
          </a:solidFill>
          <a:ln w="9360">
            <a:solidFill>
              <a:srgbClr val="000000"/>
            </a:solidFill>
            <a:round/>
          </a:ln>
        </p:spPr>
        <p:style>
          <a:lnRef idx="0"/>
          <a:fillRef idx="0"/>
          <a:effectRef idx="0"/>
          <a:fontRef idx="minor"/>
        </p:style>
      </p:sp>
      <p:sp>
        <p:nvSpPr>
          <p:cNvPr id="256" name="CustomShape 10"/>
          <p:cNvSpPr/>
          <p:nvPr/>
        </p:nvSpPr>
        <p:spPr>
          <a:xfrm rot="9129600">
            <a:off x="2260440" y="1716840"/>
            <a:ext cx="766800" cy="304560"/>
          </a:xfrm>
          <a:prstGeom prst="rightArrow">
            <a:avLst>
              <a:gd name="adj1" fmla="val 50000"/>
              <a:gd name="adj2" fmla="val 50000"/>
            </a:avLst>
          </a:prstGeom>
          <a:solidFill>
            <a:srgbClr val="808080"/>
          </a:solidFill>
          <a:ln w="9360">
            <a:solidFill>
              <a:srgbClr val="000000"/>
            </a:solidFill>
            <a:round/>
          </a:ln>
        </p:spPr>
        <p:style>
          <a:lnRef idx="0"/>
          <a:fillRef idx="0"/>
          <a:effectRef idx="0"/>
          <a:fontRef idx="minor"/>
        </p:style>
      </p:sp>
      <p:sp>
        <p:nvSpPr>
          <p:cNvPr id="257" name="CustomShape 11"/>
          <p:cNvSpPr/>
          <p:nvPr/>
        </p:nvSpPr>
        <p:spPr>
          <a:xfrm>
            <a:off x="2971800" y="1411200"/>
            <a:ext cx="1441080" cy="639000"/>
          </a:xfrm>
          <a:prstGeom prst="rect">
            <a:avLst/>
          </a:prstGeom>
          <a:noFill/>
          <a:ln>
            <a:noFill/>
          </a:ln>
        </p:spPr>
        <p:style>
          <a:lnRef idx="0"/>
          <a:fillRef idx="0"/>
          <a:effectRef idx="0"/>
          <a:fontRef idx="minor"/>
        </p:style>
        <p:txBody>
          <a:bodyPr lIns="90000" rIns="90000" tIns="45000" bIns="45000"/>
          <a:p>
            <a:pPr>
              <a:lnSpc>
                <a:spcPct val="100000"/>
              </a:lnSpc>
            </a:pPr>
            <a:r>
              <a:rPr b="0" lang="fr-CA" sz="1800" spc="-1" strike="noStrike">
                <a:solidFill>
                  <a:srgbClr val="000000"/>
                </a:solidFill>
                <a:uFill>
                  <a:solidFill>
                    <a:srgbClr val="ffffff"/>
                  </a:solidFill>
                </a:uFill>
                <a:latin typeface="Arial"/>
              </a:rPr>
              <a:t>S</a:t>
            </a:r>
            <a:r>
              <a:rPr b="0" lang="fr-CA" sz="1800" spc="-1" strike="noStrike">
                <a:solidFill>
                  <a:srgbClr val="000000"/>
                </a:solidFill>
                <a:uFill>
                  <a:solidFill>
                    <a:srgbClr val="ffffff"/>
                  </a:solidFill>
                </a:uFill>
                <a:latin typeface="Calibri"/>
              </a:rPr>
              <a:t>hale gas technology</a:t>
            </a:r>
            <a:endParaRPr b="0" lang="fr-CA" sz="1800" spc="-1" strike="noStrike">
              <a:solidFill>
                <a:srgbClr val="000000"/>
              </a:solidFill>
              <a:uFill>
                <a:solidFill>
                  <a:srgbClr val="ffffff"/>
                </a:solidFill>
              </a:uFill>
              <a:latin typeface="Arial"/>
            </a:endParaRPr>
          </a:p>
        </p:txBody>
      </p:sp>
      <p:sp>
        <p:nvSpPr>
          <p:cNvPr id="258" name="CustomShape 12"/>
          <p:cNvSpPr/>
          <p:nvPr/>
        </p:nvSpPr>
        <p:spPr>
          <a:xfrm>
            <a:off x="2927520" y="3015720"/>
            <a:ext cx="1066320" cy="639000"/>
          </a:xfrm>
          <a:prstGeom prst="rect">
            <a:avLst/>
          </a:prstGeom>
          <a:noFill/>
          <a:ln>
            <a:noFill/>
          </a:ln>
        </p:spPr>
        <p:style>
          <a:lnRef idx="0"/>
          <a:fillRef idx="0"/>
          <a:effectRef idx="0"/>
          <a:fontRef idx="minor"/>
        </p:style>
        <p:txBody>
          <a:bodyPr lIns="90000" rIns="90000" tIns="45000" bIns="45000"/>
          <a:p>
            <a:pPr algn="r">
              <a:lnSpc>
                <a:spcPct val="100000"/>
              </a:lnSpc>
            </a:pPr>
            <a:r>
              <a:rPr b="0" lang="fr-CA" sz="1800" spc="-1" strike="noStrike">
                <a:solidFill>
                  <a:srgbClr val="000000"/>
                </a:solidFill>
                <a:uFill>
                  <a:solidFill>
                    <a:srgbClr val="ffffff"/>
                  </a:solidFill>
                </a:uFill>
                <a:latin typeface="Arial"/>
              </a:rPr>
              <a:t>Closed mines</a:t>
            </a:r>
            <a:endParaRPr b="0" lang="fr-CA" sz="1800" spc="-1" strike="noStrike">
              <a:solidFill>
                <a:srgbClr val="000000"/>
              </a:solidFill>
              <a:uFill>
                <a:solidFill>
                  <a:srgbClr val="ffffff"/>
                </a:solidFill>
              </a:uFill>
              <a:latin typeface="Arial"/>
            </a:endParaRPr>
          </a:p>
        </p:txBody>
      </p:sp>
    </p:spTree>
  </p:cSld>
  <p:timing>
    <p:tnLst>
      <p:par>
        <p:cTn id="59" dur="indefinite" restart="never" nodeType="tmRoot">
          <p:childTnLst>
            <p:seq>
              <p:cTn id="60" dur="indefinite" nodeType="mainSeq">
                <p:childTnLst>
                  <p:par>
                    <p:cTn id="61" fill="hold">
                      <p:stCondLst>
                        <p:cond delay="indefinite"/>
                      </p:stCondLst>
                      <p:childTnLst>
                        <p:par>
                          <p:cTn id="62" fill="hold">
                            <p:stCondLst>
                              <p:cond delay="0"/>
                            </p:stCondLst>
                            <p:childTnLst>
                              <p:par>
                                <p:cTn id="63" nodeType="clickEffect" fill="hold" presetClass="entr" presetID="1">
                                  <p:stCondLst>
                                    <p:cond delay="0"/>
                                  </p:stCondLst>
                                  <p:childTnLst>
                                    <p:set>
                                      <p:cBhvr>
                                        <p:cTn id="64" dur="1" fill="hold">
                                          <p:stCondLst>
                                            <p:cond delay="0"/>
                                          </p:stCondLst>
                                        </p:cTn>
                                        <p:tgtEl>
                                          <p:spTgt spid="257"/>
                                        </p:tgtEl>
                                        <p:attrNameLst>
                                          <p:attrName>style.visibility</p:attrName>
                                        </p:attrNameLst>
                                      </p:cBhvr>
                                      <p:to>
                                        <p:strVal val="visible"/>
                                      </p:to>
                                    </p:set>
                                  </p:childTnLst>
                                </p:cTn>
                              </p:par>
                              <p:par>
                                <p:cTn id="65" nodeType="withEffect" fill="hold" presetClass="entr" presetID="1">
                                  <p:stCondLst>
                                    <p:cond delay="0"/>
                                  </p:stCondLst>
                                  <p:childTnLst>
                                    <p:set>
                                      <p:cBhvr>
                                        <p:cTn id="66" dur="1" fill="hold">
                                          <p:stCondLst>
                                            <p:cond delay="0"/>
                                          </p:stCondLst>
                                        </p:cTn>
                                        <p:tgtEl>
                                          <p:spTgt spid="25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nodeType="clickEffect" fill="hold" presetClass="entr" presetID="1">
                                  <p:stCondLst>
                                    <p:cond delay="0"/>
                                  </p:stCondLst>
                                  <p:childTnLst>
                                    <p:set>
                                      <p:cBhvr>
                                        <p:cTn id="70" dur="1" fill="hold">
                                          <p:stCondLst>
                                            <p:cond delay="0"/>
                                          </p:stCondLst>
                                        </p:cTn>
                                        <p:tgtEl>
                                          <p:spTgt spid="258"/>
                                        </p:tgtEl>
                                        <p:attrNameLst>
                                          <p:attrName>style.visibility</p:attrName>
                                        </p:attrNameLst>
                                      </p:cBhvr>
                                      <p:to>
                                        <p:strVal val="visible"/>
                                      </p:to>
                                    </p:set>
                                  </p:childTnLst>
                                </p:cTn>
                              </p:par>
                              <p:par>
                                <p:cTn id="71" nodeType="withEffect" fill="hold" presetClass="entr" presetID="1">
                                  <p:stCondLst>
                                    <p:cond delay="0"/>
                                  </p:stCondLst>
                                  <p:childTnLst>
                                    <p:set>
                                      <p:cBhvr>
                                        <p:cTn id="72"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TextShape 1"/>
          <p:cNvSpPr txBox="1"/>
          <p:nvPr/>
        </p:nvSpPr>
        <p:spPr>
          <a:xfrm>
            <a:off x="228600" y="457200"/>
            <a:ext cx="8686440" cy="53316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Coal Resources in the IPCC 5</a:t>
            </a:r>
            <a:r>
              <a:rPr b="0" lang="en-US" sz="3200" spc="-1" strike="noStrike" baseline="30000">
                <a:solidFill>
                  <a:srgbClr val="333399"/>
                </a:solidFill>
                <a:uFill>
                  <a:solidFill>
                    <a:srgbClr val="ffffff"/>
                  </a:solidFill>
                </a:uFill>
                <a:latin typeface="Calibri"/>
              </a:rPr>
              <a:t>th</a:t>
            </a:r>
            <a:r>
              <a:rPr b="0" lang="en-US" sz="3200" spc="-1" strike="noStrike">
                <a:solidFill>
                  <a:srgbClr val="333399"/>
                </a:solidFill>
                <a:uFill>
                  <a:solidFill>
                    <a:srgbClr val="ffffff"/>
                  </a:solidFill>
                </a:uFill>
                <a:latin typeface="Calibri"/>
              </a:rPr>
              <a:t> Assessment Report </a:t>
            </a:r>
            <a:endParaRPr b="0" lang="en-US" sz="3200" spc="-1" strike="noStrike">
              <a:solidFill>
                <a:srgbClr val="000000"/>
              </a:solidFill>
              <a:uFill>
                <a:solidFill>
                  <a:srgbClr val="ffffff"/>
                </a:solidFill>
              </a:uFill>
              <a:latin typeface="Arial"/>
            </a:endParaRPr>
          </a:p>
        </p:txBody>
      </p:sp>
      <p:sp>
        <p:nvSpPr>
          <p:cNvPr id="260" name="TextShape 2"/>
          <p:cNvSpPr txBox="1"/>
          <p:nvPr/>
        </p:nvSpPr>
        <p:spPr>
          <a:xfrm>
            <a:off x="380880" y="1523880"/>
            <a:ext cx="8457840" cy="472392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This report uses new scenarios called Representative Concentration Pathways (RCPs)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report is 4,852 pages long—there are two mentions of coal resources</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From WGIII, Chapter 7, p. 525 “For both reserves and resources, the quantity of hard (black) coal significantly outnumbers the quantity of lignite (brown coal), and despite resources being far greater than reserves, the possibility for resources to cross over to reserves is expected to be limited since coal reserves are likely to last around 100 years at current rates of production.” (Rogner et al., 2012)</a:t>
            </a:r>
            <a:endParaRPr b="0" lang="en-US" sz="1800" spc="-1" strike="noStrike">
              <a:solidFill>
                <a:srgbClr val="333399"/>
              </a:solidFill>
              <a:uFill>
                <a:solidFill>
                  <a:srgbClr val="ffffff"/>
                </a:solidFill>
              </a:uFill>
              <a:latin typeface="Calibri"/>
            </a:endParaRPr>
          </a:p>
          <a:p>
            <a:pPr lvl="1" marL="743040" indent="-285480">
              <a:lnSpc>
                <a:spcPct val="10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 </a:t>
            </a:r>
            <a:r>
              <a:rPr b="0" lang="en-US" sz="1600" spc="-1" strike="noStrike">
                <a:solidFill>
                  <a:srgbClr val="333399"/>
                </a:solidFill>
                <a:uFill>
                  <a:solidFill>
                    <a:srgbClr val="ffffff"/>
                  </a:solidFill>
                </a:uFill>
                <a:latin typeface="Calibri"/>
              </a:rPr>
              <a:t>coal reserves are likely to last around 100 years at current rates of production.” is not consistent with the 5x increase in the RCP8.5 scenario</a:t>
            </a:r>
            <a:endParaRPr b="0" lang="en-US" sz="1600" spc="-1" strike="noStrike">
              <a:solidFill>
                <a:srgbClr val="333399"/>
              </a:solidFill>
              <a:uFill>
                <a:solidFill>
                  <a:srgbClr val="ffffff"/>
                </a:solidFill>
              </a:uFill>
              <a:latin typeface="Arial"/>
            </a:endParaRPr>
          </a:p>
          <a:p>
            <a:pPr lvl="1" marL="743040" indent="-285480">
              <a:lnSpc>
                <a:spcPct val="10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 </a:t>
            </a:r>
            <a:r>
              <a:rPr b="0" lang="en-US" sz="1600" spc="-1" strike="noStrike">
                <a:solidFill>
                  <a:srgbClr val="333399"/>
                </a:solidFill>
                <a:uFill>
                  <a:solidFill>
                    <a:srgbClr val="ffffff"/>
                  </a:solidFill>
                </a:uFill>
                <a:latin typeface="Calibri"/>
              </a:rPr>
              <a:t>resources to cross over to reserves…”—historically coal reserves have turned into  occurrences rather than the other way around</a:t>
            </a:r>
            <a:endParaRPr b="0" lang="en-US" sz="1600" spc="-1" strike="noStrike">
              <a:solidFill>
                <a:srgbClr val="333399"/>
              </a:solidFill>
              <a:uFill>
                <a:solidFill>
                  <a:srgbClr val="ffffff"/>
                </a:solidFill>
              </a:uFill>
              <a:latin typeface="Arial"/>
            </a:endParaRPr>
          </a:p>
          <a:p>
            <a:pPr lvl="1" marL="743040" indent="-285480">
              <a:lnSpc>
                <a:spcPct val="100000"/>
              </a:lnSpc>
              <a:spcBef>
                <a:spcPts val="320"/>
              </a:spcBef>
              <a:buClr>
                <a:srgbClr val="333399"/>
              </a:buClr>
              <a:buFont typeface="Symbol" charset="2"/>
              <a:buChar char=""/>
            </a:pPr>
            <a:r>
              <a:rPr b="0" lang="en-US" sz="1600" spc="-1" strike="noStrike">
                <a:solidFill>
                  <a:srgbClr val="333399"/>
                </a:solidFill>
                <a:uFill>
                  <a:solidFill>
                    <a:srgbClr val="ffffff"/>
                  </a:solidFill>
                </a:uFill>
                <a:latin typeface="Calibri"/>
              </a:rPr>
              <a:t>The single reference to Rogner et al. is to a book edited by a lead author for a different chapter in the Assessment Report</a:t>
            </a:r>
            <a:endParaRPr b="0" lang="en-US" sz="1600" spc="-1" strike="noStrike">
              <a:solidFill>
                <a:srgbClr val="333399"/>
              </a:solidFill>
              <a:uFill>
                <a:solidFill>
                  <a:srgbClr val="ffffff"/>
                </a:solidFill>
              </a:uFill>
              <a:latin typeface="Arial"/>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Table 7.2 on the same page lists coal resources as 14-21Tt (Rogner et al., 2012) [converted at 21GJ/t]—the coal resources number can be traced to the German resources agency, the BGR </a:t>
            </a:r>
            <a:endParaRPr b="0" lang="en-US" sz="1800" spc="-1" strike="noStrike">
              <a:solidFill>
                <a:srgbClr val="333399"/>
              </a:solidFill>
              <a:uFill>
                <a:solidFill>
                  <a:srgbClr val="ffffff"/>
                </a:solidFill>
              </a:uFill>
              <a:latin typeface="Calibri"/>
            </a:endParaRPr>
          </a:p>
          <a:p>
            <a:pPr>
              <a:lnSpc>
                <a:spcPct val="100000"/>
              </a:lnSpc>
              <a:spcBef>
                <a:spcPts val="360"/>
              </a:spcBef>
            </a:pPr>
            <a:endParaRPr b="0" lang="en-US" sz="1800" spc="-1" strike="noStrike">
              <a:solidFill>
                <a:srgbClr val="333399"/>
              </a:solidFill>
              <a:uFill>
                <a:solidFill>
                  <a:srgbClr val="ffffff"/>
                </a:solidFill>
              </a:uFill>
              <a:latin typeface="Calibri"/>
            </a:endParaRPr>
          </a:p>
          <a:p>
            <a:pPr>
              <a:lnSpc>
                <a:spcPct val="100000"/>
              </a:lnSpc>
              <a:spcBef>
                <a:spcPts val="360"/>
              </a:spcBef>
            </a:pPr>
            <a:endParaRPr b="0" lang="en-US" sz="1800" spc="-1" strike="noStrike">
              <a:solidFill>
                <a:srgbClr val="333399"/>
              </a:solidFill>
              <a:uFill>
                <a:solidFill>
                  <a:srgbClr val="ffffff"/>
                </a:solidFill>
              </a:uFill>
              <a:latin typeface="Calibri"/>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TextShape 1"/>
          <p:cNvSpPr txBox="1"/>
          <p:nvPr/>
        </p:nvSpPr>
        <p:spPr>
          <a:xfrm>
            <a:off x="152280" y="76320"/>
            <a:ext cx="8838720" cy="487080"/>
          </a:xfrm>
          <a:prstGeom prst="rect">
            <a:avLst/>
          </a:prstGeom>
          <a:noFill/>
          <a:ln>
            <a:noFill/>
          </a:ln>
        </p:spPr>
        <p:txBody>
          <a:bodyPr anchor="ctr"/>
          <a:p>
            <a:pPr algn="ctr">
              <a:lnSpc>
                <a:spcPct val="100000"/>
              </a:lnSpc>
            </a:pPr>
            <a:r>
              <a:rPr b="0" lang="en-US" sz="2800" spc="-1" strike="noStrike">
                <a:solidFill>
                  <a:srgbClr val="333399"/>
                </a:solidFill>
                <a:uFill>
                  <a:solidFill>
                    <a:srgbClr val="ffffff"/>
                  </a:solidFill>
                </a:uFill>
                <a:latin typeface="Calibri"/>
              </a:rPr>
              <a:t>Coal Resources from the German Resources Agency (BGR)</a:t>
            </a:r>
            <a:endParaRPr b="0" lang="en-US" sz="2800" spc="-1" strike="noStrike">
              <a:solidFill>
                <a:srgbClr val="000000"/>
              </a:solidFill>
              <a:uFill>
                <a:solidFill>
                  <a:srgbClr val="ffffff"/>
                </a:solidFill>
              </a:uFill>
              <a:latin typeface="Arial"/>
            </a:endParaRPr>
          </a:p>
        </p:txBody>
      </p:sp>
      <p:pic>
        <p:nvPicPr>
          <p:cNvPr id="262" name="Picture 2" descr=""/>
          <p:cNvPicPr/>
          <p:nvPr/>
        </p:nvPicPr>
        <p:blipFill>
          <a:blip r:embed="rId1"/>
          <a:stretch/>
        </p:blipFill>
        <p:spPr>
          <a:xfrm>
            <a:off x="2057400" y="570960"/>
            <a:ext cx="5790960" cy="3162240"/>
          </a:xfrm>
          <a:prstGeom prst="rect">
            <a:avLst/>
          </a:prstGeom>
          <a:ln>
            <a:noFill/>
          </a:ln>
        </p:spPr>
      </p:pic>
      <p:sp>
        <p:nvSpPr>
          <p:cNvPr id="263" name="TextShape 2"/>
          <p:cNvSpPr txBox="1"/>
          <p:nvPr/>
        </p:nvSpPr>
        <p:spPr>
          <a:xfrm>
            <a:off x="228600" y="3886200"/>
            <a:ext cx="8686440" cy="2666520"/>
          </a:xfrm>
          <a:prstGeom prst="rect">
            <a:avLst/>
          </a:prstGeom>
          <a:noFill/>
          <a:ln>
            <a:noFill/>
          </a:ln>
        </p:spPr>
        <p:txBody>
          <a:bodyPr/>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The coal resources for the earlier SRES scenarios came from the World Energy Council (3.4Tt in 1998)—</a:t>
            </a:r>
            <a:r>
              <a:rPr b="0" lang="en-US" sz="2000" spc="-1" strike="noStrike">
                <a:solidFill>
                  <a:srgbClr val="333399"/>
                </a:solidFill>
                <a:uFill>
                  <a:solidFill>
                    <a:srgbClr val="ffffff"/>
                  </a:solidFill>
                </a:uFill>
                <a:latin typeface="Calibri"/>
              </a:rPr>
              <a:t>but the WEC reduced its resources to 180Gt in 2007</a:t>
            </a:r>
            <a:endParaRPr b="0" lang="en-US" sz="2000" spc="-1" strike="noStrike">
              <a:solidFill>
                <a:srgbClr val="333399"/>
              </a:solidFill>
              <a:uFill>
                <a:solidFill>
                  <a:srgbClr val="ffffff"/>
                </a:solidFill>
              </a:uFill>
              <a:latin typeface="Calibri"/>
            </a:endParaRPr>
          </a:p>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For the RCPs, the coal resources come from the BGR, which increased its resources after Sandro Schmidt took over from Thomas Thielemann in 2006</a:t>
            </a:r>
            <a:endParaRPr b="0" lang="en-US" sz="2000" spc="-1" strike="noStrike">
              <a:solidFill>
                <a:srgbClr val="333399"/>
              </a:solidFill>
              <a:uFill>
                <a:solidFill>
                  <a:srgbClr val="ffffff"/>
                </a:solidFill>
              </a:uFill>
              <a:latin typeface="Calibri"/>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German hard coal 8Gt </a:t>
            </a:r>
            <a:r>
              <a:rPr b="0" lang="en-US" sz="1800" spc="-1" strike="noStrike">
                <a:solidFill>
                  <a:srgbClr val="333399"/>
                </a:solidFill>
                <a:uFill>
                  <a:solidFill>
                    <a:srgbClr val="ffffff"/>
                  </a:solidFill>
                </a:uFill>
                <a:latin typeface="Symbol"/>
              </a:rPr>
              <a:t></a:t>
            </a:r>
            <a:r>
              <a:rPr b="0" lang="en-US" sz="1800" spc="-1" strike="noStrike">
                <a:solidFill>
                  <a:srgbClr val="333399"/>
                </a:solidFill>
                <a:uFill>
                  <a:solidFill>
                    <a:srgbClr val="ffffff"/>
                  </a:solidFill>
                </a:uFill>
                <a:latin typeface="Calibri"/>
              </a:rPr>
              <a:t> 84Gt (should be an occurrence, not a resource)</a:t>
            </a:r>
            <a:endParaRPr b="0" lang="en-US" sz="1800" spc="-1" strike="noStrike">
              <a:solidFill>
                <a:srgbClr val="333399"/>
              </a:solidFill>
              <a:uFill>
                <a:solidFill>
                  <a:srgbClr val="ffffff"/>
                </a:solidFill>
              </a:uFill>
              <a:latin typeface="Arial"/>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UK 8Gt </a:t>
            </a:r>
            <a:r>
              <a:rPr b="0" lang="en-US" sz="1800" spc="-1" strike="noStrike">
                <a:solidFill>
                  <a:srgbClr val="333399"/>
                </a:solidFill>
                <a:uFill>
                  <a:solidFill>
                    <a:srgbClr val="ffffff"/>
                  </a:solidFill>
                </a:uFill>
                <a:latin typeface="Symbol"/>
              </a:rPr>
              <a:t></a:t>
            </a:r>
            <a:r>
              <a:rPr b="0" lang="en-US" sz="1800" spc="-1" strike="noStrike">
                <a:solidFill>
                  <a:srgbClr val="333399"/>
                </a:solidFill>
                <a:uFill>
                  <a:solidFill>
                    <a:srgbClr val="ffffff"/>
                  </a:solidFill>
                </a:uFill>
                <a:latin typeface="Calibri"/>
              </a:rPr>
              <a:t> 191Gt (should be an occurrence, not a resource)</a:t>
            </a:r>
            <a:endParaRPr b="0" lang="en-US" sz="1800" spc="-1" strike="noStrike">
              <a:solidFill>
                <a:srgbClr val="333399"/>
              </a:solidFill>
              <a:uFill>
                <a:solidFill>
                  <a:srgbClr val="ffffff"/>
                </a:solidFill>
              </a:uFill>
              <a:latin typeface="Arial"/>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US 806Gt </a:t>
            </a:r>
            <a:r>
              <a:rPr b="0" lang="en-US" sz="1800" spc="-1" strike="noStrike">
                <a:solidFill>
                  <a:srgbClr val="333399"/>
                </a:solidFill>
                <a:uFill>
                  <a:solidFill>
                    <a:srgbClr val="ffffff"/>
                  </a:solidFill>
                </a:uFill>
                <a:latin typeface="Symbol"/>
              </a:rPr>
              <a:t></a:t>
            </a:r>
            <a:r>
              <a:rPr b="0" lang="en-US" sz="1800" spc="-1" strike="noStrike">
                <a:solidFill>
                  <a:srgbClr val="333399"/>
                </a:solidFill>
                <a:uFill>
                  <a:solidFill>
                    <a:srgbClr val="ffffff"/>
                  </a:solidFill>
                </a:uFill>
                <a:latin typeface="Calibri"/>
              </a:rPr>
              <a:t> 7,857Gt, the largest component is 3,500Gt for undiscovered coal on the North Slope of Alaska  (16% of the world resources) </a:t>
            </a:r>
            <a:endParaRPr b="0" lang="en-US" sz="1800" spc="-1" strike="noStrike">
              <a:solidFill>
                <a:srgbClr val="333399"/>
              </a:solidFill>
              <a:uFill>
                <a:solidFill>
                  <a:srgbClr val="ffffff"/>
                </a:solidFill>
              </a:uFill>
              <a:latin typeface="Arial"/>
            </a:endParaRPr>
          </a:p>
          <a:p>
            <a:pPr>
              <a:lnSpc>
                <a:spcPct val="100000"/>
              </a:lnSpc>
              <a:spcBef>
                <a:spcPts val="400"/>
              </a:spcBef>
            </a:pPr>
            <a:endParaRPr b="0" lang="en-US" sz="1800" spc="-1" strike="noStrike">
              <a:solidFill>
                <a:srgbClr val="333399"/>
              </a:solidFill>
              <a:uFill>
                <a:solidFill>
                  <a:srgbClr val="ffffff"/>
                </a:solidFill>
              </a:uFill>
              <a:latin typeface="Calibri"/>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TextShape 1"/>
          <p:cNvSpPr txBox="1"/>
          <p:nvPr/>
        </p:nvSpPr>
        <p:spPr>
          <a:xfrm>
            <a:off x="457200" y="38088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Comparisons With the RCPs</a:t>
            </a:r>
            <a:endParaRPr b="0" lang="en-US" sz="3200" spc="-1" strike="noStrike">
              <a:solidFill>
                <a:srgbClr val="000000"/>
              </a:solidFill>
              <a:uFill>
                <a:solidFill>
                  <a:srgbClr val="ffffff"/>
                </a:solidFill>
              </a:uFill>
              <a:latin typeface="Arial"/>
            </a:endParaRPr>
          </a:p>
        </p:txBody>
      </p:sp>
      <p:graphicFrame>
        <p:nvGraphicFramePr>
          <p:cNvPr id="265" name="Table 2"/>
          <p:cNvGraphicFramePr/>
          <p:nvPr/>
        </p:nvGraphicFramePr>
        <p:xfrm>
          <a:off x="1066680" y="1295280"/>
          <a:ext cx="7162200" cy="2590200"/>
        </p:xfrm>
        <a:graphic>
          <a:graphicData uri="http://schemas.openxmlformats.org/drawingml/2006/table">
            <a:tbl>
              <a:tblPr/>
              <a:tblGrid>
                <a:gridCol w="2387520"/>
                <a:gridCol w="2387520"/>
                <a:gridCol w="2387520"/>
              </a:tblGrid>
              <a:tr h="619920">
                <a:tc>
                  <a:txBody>
                    <a:bodyPr lIns="142920" rIns="142920" tIns="9000" bIns="0" anchor="ctr"/>
                    <a:p>
                      <a:pPr algn="ctr">
                        <a:lnSpc>
                          <a:spcPct val="100000"/>
                        </a:lnSpc>
                      </a:pPr>
                      <a:r>
                        <a:rPr b="0" lang="fr-CA" sz="2000" spc="-1" strike="noStrike">
                          <a:solidFill>
                            <a:srgbClr val="ffffff"/>
                          </a:solidFill>
                          <a:uFill>
                            <a:solidFill>
                              <a:srgbClr val="ffffff"/>
                            </a:solidFill>
                          </a:uFill>
                          <a:latin typeface="Calibri"/>
                        </a:rPr>
                        <a:t>Scenario</a:t>
                      </a:r>
                      <a:endParaRPr b="0" lang="fr-CA" sz="2000" spc="-1" strike="noStrike">
                        <a:solidFill>
                          <a:srgbClr val="000000"/>
                        </a:solidFill>
                        <a:uFill>
                          <a:solidFill>
                            <a:srgbClr val="ffffff"/>
                          </a:solidFill>
                        </a:uFill>
                        <a:latin typeface="Arial"/>
                      </a:endParaRPr>
                    </a:p>
                  </a:txBody>
                  <a:tcPr marL="142920" marR="142920">
                    <a:noFill/>
                  </a:tcPr>
                </a:tc>
                <a:tc>
                  <a:txBody>
                    <a:bodyPr lIns="214560" rIns="214560" tIns="137160" bIns="137160" anchor="ctr"/>
                    <a:p>
                      <a:pPr algn="ctr">
                        <a:lnSpc>
                          <a:spcPct val="100000"/>
                        </a:lnSpc>
                      </a:pPr>
                      <a:r>
                        <a:rPr b="0" lang="fr-CA" sz="2000" spc="-1" strike="noStrike">
                          <a:solidFill>
                            <a:srgbClr val="ffffff"/>
                          </a:solidFill>
                          <a:uFill>
                            <a:solidFill>
                              <a:srgbClr val="ffffff"/>
                            </a:solidFill>
                          </a:uFill>
                          <a:latin typeface="Calibri"/>
                        </a:rPr>
                        <a:t>CO</a:t>
                      </a:r>
                      <a:r>
                        <a:rPr b="0" lang="fr-CA" sz="2000" spc="-1" strike="noStrike" baseline="-25000">
                          <a:solidFill>
                            <a:srgbClr val="ffffff"/>
                          </a:solidFill>
                          <a:uFill>
                            <a:solidFill>
                              <a:srgbClr val="ffffff"/>
                            </a:solidFill>
                          </a:uFill>
                          <a:latin typeface="Calibri"/>
                        </a:rPr>
                        <a:t>2</a:t>
                      </a:r>
                      <a:r>
                        <a:rPr b="0" lang="fr-CA" sz="2000" spc="-1" strike="noStrike">
                          <a:solidFill>
                            <a:srgbClr val="ffffff"/>
                          </a:solidFill>
                          <a:uFill>
                            <a:solidFill>
                              <a:srgbClr val="ffffff"/>
                            </a:solidFill>
                          </a:uFill>
                          <a:latin typeface="Calibri"/>
                        </a:rPr>
                        <a:t> TtC</a:t>
                      </a:r>
                      <a:endParaRPr b="0" lang="fr-CA" sz="2000" spc="-1" strike="noStrike">
                        <a:solidFill>
                          <a:srgbClr val="000000"/>
                        </a:solidFill>
                        <a:uFill>
                          <a:solidFill>
                            <a:srgbClr val="ffffff"/>
                          </a:solidFill>
                        </a:uFill>
                        <a:latin typeface="Arial"/>
                      </a:endParaRPr>
                    </a:p>
                  </a:txBody>
                  <a:tcPr marL="214560" marR="214560">
                    <a:noFill/>
                  </a:tcPr>
                </a:tc>
                <a:tc>
                  <a:txBody>
                    <a:bodyPr lIns="214560" rIns="214560" tIns="137160" bIns="137160" anchor="ctr"/>
                    <a:p>
                      <a:pPr algn="ctr">
                        <a:lnSpc>
                          <a:spcPct val="100000"/>
                        </a:lnSpc>
                      </a:pPr>
                      <a:r>
                        <a:rPr b="0" lang="fr-CA" sz="2000" spc="-1" strike="noStrike">
                          <a:solidFill>
                            <a:srgbClr val="ffffff"/>
                          </a:solidFill>
                          <a:uFill>
                            <a:solidFill>
                              <a:srgbClr val="ffffff"/>
                            </a:solidFill>
                          </a:uFill>
                          <a:latin typeface="Calibri"/>
                        </a:rPr>
                        <a:t>Google links</a:t>
                      </a:r>
                      <a:endParaRPr b="0" lang="fr-CA" sz="2000" spc="-1" strike="noStrike">
                        <a:solidFill>
                          <a:srgbClr val="000000"/>
                        </a:solidFill>
                        <a:uFill>
                          <a:solidFill>
                            <a:srgbClr val="ffffff"/>
                          </a:solidFill>
                        </a:uFill>
                        <a:latin typeface="Arial"/>
                      </a:endParaRPr>
                    </a:p>
                  </a:txBody>
                  <a:tcPr marL="214560" marR="214560">
                    <a:noFill/>
                  </a:tcPr>
                </a:tc>
              </a:tr>
              <a:tr h="328680">
                <a:tc>
                  <a:txBody>
                    <a:bodyPr lIns="286200" rIns="0" tIns="9000" bIns="0" anchor="b"/>
                    <a:p>
                      <a:pPr>
                        <a:lnSpc>
                          <a:spcPct val="100000"/>
                        </a:lnSpc>
                      </a:pPr>
                      <a:r>
                        <a:rPr b="0" lang="fr-CA" sz="2000" spc="-1" strike="noStrike">
                          <a:solidFill>
                            <a:srgbClr val="000000"/>
                          </a:solidFill>
                          <a:uFill>
                            <a:solidFill>
                              <a:srgbClr val="ffffff"/>
                            </a:solidFill>
                          </a:uFill>
                          <a:latin typeface="Calibri"/>
                        </a:rPr>
                        <a:t>RCP 2.6</a:t>
                      </a:r>
                      <a:endParaRPr b="0" lang="fr-CA" sz="2000" spc="-1" strike="noStrike">
                        <a:solidFill>
                          <a:srgbClr val="000000"/>
                        </a:solidFill>
                        <a:uFill>
                          <a:solidFill>
                            <a:srgbClr val="ffffff"/>
                          </a:solidFill>
                        </a:uFill>
                        <a:latin typeface="Arial"/>
                      </a:endParaRPr>
                    </a:p>
                  </a:txBody>
                  <a:tcPr marL="28620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0.3</a:t>
                      </a:r>
                      <a:endParaRPr b="0" lang="fr-CA" sz="2000" spc="-1" strike="noStrike">
                        <a:solidFill>
                          <a:srgbClr val="000000"/>
                        </a:solidFill>
                        <a:uFill>
                          <a:solidFill>
                            <a:srgbClr val="ffffff"/>
                          </a:solidFill>
                        </a:uFill>
                        <a:latin typeface="Arial"/>
                      </a:endParaRPr>
                    </a:p>
                  </a:txBody>
                  <a:tcPr marL="14760" marR="1476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61,500</a:t>
                      </a:r>
                      <a:endParaRPr b="0" lang="fr-CA" sz="2000" spc="-1" strike="noStrike">
                        <a:solidFill>
                          <a:srgbClr val="000000"/>
                        </a:solidFill>
                        <a:uFill>
                          <a:solidFill>
                            <a:srgbClr val="ffffff"/>
                          </a:solidFill>
                        </a:uFill>
                        <a:latin typeface="Arial"/>
                      </a:endParaRPr>
                    </a:p>
                  </a:txBody>
                  <a:tcPr marL="14760" marR="14760">
                    <a:noFill/>
                  </a:tcPr>
                </a:tc>
              </a:tr>
              <a:tr h="328680">
                <a:tc>
                  <a:txBody>
                    <a:bodyPr lIns="286200" rIns="0" tIns="9000" bIns="0" anchor="b"/>
                    <a:p>
                      <a:pPr>
                        <a:lnSpc>
                          <a:spcPct val="100000"/>
                        </a:lnSpc>
                      </a:pPr>
                      <a:r>
                        <a:rPr b="0" lang="fr-CA" sz="2000" spc="-1" strike="noStrike">
                          <a:solidFill>
                            <a:srgbClr val="000000"/>
                          </a:solidFill>
                          <a:uFill>
                            <a:solidFill>
                              <a:srgbClr val="ffffff"/>
                            </a:solidFill>
                          </a:uFill>
                          <a:latin typeface="Calibri"/>
                        </a:rPr>
                        <a:t>RCP 4.5</a:t>
                      </a:r>
                      <a:endParaRPr b="0" lang="fr-CA" sz="2000" spc="-1" strike="noStrike">
                        <a:solidFill>
                          <a:srgbClr val="000000"/>
                        </a:solidFill>
                        <a:uFill>
                          <a:solidFill>
                            <a:srgbClr val="ffffff"/>
                          </a:solidFill>
                        </a:uFill>
                        <a:latin typeface="Arial"/>
                      </a:endParaRPr>
                    </a:p>
                  </a:txBody>
                  <a:tcPr marL="28620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1.5</a:t>
                      </a:r>
                      <a:endParaRPr b="0" lang="fr-CA" sz="2000" spc="-1" strike="noStrike">
                        <a:solidFill>
                          <a:srgbClr val="000000"/>
                        </a:solidFill>
                        <a:uFill>
                          <a:solidFill>
                            <a:srgbClr val="ffffff"/>
                          </a:solidFill>
                        </a:uFill>
                        <a:latin typeface="Arial"/>
                      </a:endParaRPr>
                    </a:p>
                  </a:txBody>
                  <a:tcPr marL="14760" marR="1476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101,000</a:t>
                      </a:r>
                      <a:endParaRPr b="0" lang="fr-CA" sz="2000" spc="-1" strike="noStrike">
                        <a:solidFill>
                          <a:srgbClr val="000000"/>
                        </a:solidFill>
                        <a:uFill>
                          <a:solidFill>
                            <a:srgbClr val="ffffff"/>
                          </a:solidFill>
                        </a:uFill>
                        <a:latin typeface="Arial"/>
                      </a:endParaRPr>
                    </a:p>
                  </a:txBody>
                  <a:tcPr marL="14760" marR="14760">
                    <a:noFill/>
                  </a:tcPr>
                </a:tc>
              </a:tr>
              <a:tr h="328680">
                <a:tc>
                  <a:txBody>
                    <a:bodyPr lIns="286200" rIns="0" tIns="9000" bIns="0" anchor="b"/>
                    <a:p>
                      <a:pPr>
                        <a:lnSpc>
                          <a:spcPct val="100000"/>
                        </a:lnSpc>
                      </a:pPr>
                      <a:r>
                        <a:rPr b="0" lang="fr-CA" sz="2000" spc="-1" strike="noStrike">
                          <a:solidFill>
                            <a:srgbClr val="000000"/>
                          </a:solidFill>
                          <a:uFill>
                            <a:solidFill>
                              <a:srgbClr val="ffffff"/>
                            </a:solidFill>
                          </a:uFill>
                          <a:latin typeface="Calibri"/>
                        </a:rPr>
                        <a:t>RCP 6.0</a:t>
                      </a:r>
                      <a:endParaRPr b="0" lang="fr-CA" sz="2000" spc="-1" strike="noStrike">
                        <a:solidFill>
                          <a:srgbClr val="000000"/>
                        </a:solidFill>
                        <a:uFill>
                          <a:solidFill>
                            <a:srgbClr val="ffffff"/>
                          </a:solidFill>
                        </a:uFill>
                        <a:latin typeface="Arial"/>
                      </a:endParaRPr>
                    </a:p>
                  </a:txBody>
                  <a:tcPr marL="28620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2.4</a:t>
                      </a:r>
                      <a:endParaRPr b="0" lang="fr-CA" sz="2000" spc="-1" strike="noStrike">
                        <a:solidFill>
                          <a:srgbClr val="000000"/>
                        </a:solidFill>
                        <a:uFill>
                          <a:solidFill>
                            <a:srgbClr val="ffffff"/>
                          </a:solidFill>
                        </a:uFill>
                        <a:latin typeface="Arial"/>
                      </a:endParaRPr>
                    </a:p>
                  </a:txBody>
                  <a:tcPr marL="14760" marR="1476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65,800</a:t>
                      </a:r>
                      <a:endParaRPr b="0" lang="fr-CA" sz="2000" spc="-1" strike="noStrike">
                        <a:solidFill>
                          <a:srgbClr val="000000"/>
                        </a:solidFill>
                        <a:uFill>
                          <a:solidFill>
                            <a:srgbClr val="ffffff"/>
                          </a:solidFill>
                        </a:uFill>
                        <a:latin typeface="Arial"/>
                      </a:endParaRPr>
                    </a:p>
                  </a:txBody>
                  <a:tcPr marL="14760" marR="14760">
                    <a:noFill/>
                  </a:tcPr>
                </a:tc>
              </a:tr>
              <a:tr h="328680">
                <a:tc>
                  <a:txBody>
                    <a:bodyPr lIns="286200" rIns="0" tIns="9000" bIns="0" anchor="b"/>
                    <a:p>
                      <a:pPr>
                        <a:lnSpc>
                          <a:spcPct val="100000"/>
                        </a:lnSpc>
                      </a:pPr>
                      <a:r>
                        <a:rPr b="0" lang="fr-CA" sz="2000" spc="-1" strike="noStrike">
                          <a:solidFill>
                            <a:srgbClr val="000000"/>
                          </a:solidFill>
                          <a:uFill>
                            <a:solidFill>
                              <a:srgbClr val="ffffff"/>
                            </a:solidFill>
                          </a:uFill>
                          <a:latin typeface="Calibri"/>
                        </a:rPr>
                        <a:t>RCP 8.5</a:t>
                      </a:r>
                      <a:endParaRPr b="0" lang="fr-CA" sz="2000" spc="-1" strike="noStrike">
                        <a:solidFill>
                          <a:srgbClr val="000000"/>
                        </a:solidFill>
                        <a:uFill>
                          <a:solidFill>
                            <a:srgbClr val="ffffff"/>
                          </a:solidFill>
                        </a:uFill>
                        <a:latin typeface="Arial"/>
                      </a:endParaRPr>
                    </a:p>
                  </a:txBody>
                  <a:tcPr marL="28620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5.6</a:t>
                      </a:r>
                      <a:endParaRPr b="0" lang="fr-CA" sz="2000" spc="-1" strike="noStrike">
                        <a:solidFill>
                          <a:srgbClr val="000000"/>
                        </a:solidFill>
                        <a:uFill>
                          <a:solidFill>
                            <a:srgbClr val="ffffff"/>
                          </a:solidFill>
                        </a:uFill>
                        <a:latin typeface="Arial"/>
                      </a:endParaRPr>
                    </a:p>
                  </a:txBody>
                  <a:tcPr marL="14760" marR="1476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149,000</a:t>
                      </a:r>
                      <a:endParaRPr b="0" lang="fr-CA" sz="2000" spc="-1" strike="noStrike">
                        <a:solidFill>
                          <a:srgbClr val="000000"/>
                        </a:solidFill>
                        <a:uFill>
                          <a:solidFill>
                            <a:srgbClr val="ffffff"/>
                          </a:solidFill>
                        </a:uFill>
                        <a:latin typeface="Arial"/>
                      </a:endParaRPr>
                    </a:p>
                  </a:txBody>
                  <a:tcPr marL="14760" marR="14760">
                    <a:noFill/>
                  </a:tcPr>
                </a:tc>
              </a:tr>
              <a:tr h="328680">
                <a:tc>
                  <a:txBody>
                    <a:bodyPr lIns="286200" rIns="0" tIns="9000" bIns="0" anchor="b"/>
                    <a:p>
                      <a:pPr>
                        <a:lnSpc>
                          <a:spcPct val="100000"/>
                        </a:lnSpc>
                      </a:pPr>
                      <a:r>
                        <a:rPr b="0" lang="fr-CA" sz="2000" spc="-1" strike="noStrike">
                          <a:solidFill>
                            <a:srgbClr val="000000"/>
                          </a:solidFill>
                          <a:uFill>
                            <a:solidFill>
                              <a:srgbClr val="ffffff"/>
                            </a:solidFill>
                          </a:uFill>
                          <a:latin typeface="Calibri"/>
                        </a:rPr>
                        <a:t>Projection</a:t>
                      </a:r>
                      <a:endParaRPr b="0" lang="fr-CA" sz="2000" spc="-1" strike="noStrike">
                        <a:solidFill>
                          <a:srgbClr val="000000"/>
                        </a:solidFill>
                        <a:uFill>
                          <a:solidFill>
                            <a:srgbClr val="ffffff"/>
                          </a:solidFill>
                        </a:uFill>
                        <a:latin typeface="Arial"/>
                      </a:endParaRPr>
                    </a:p>
                  </a:txBody>
                  <a:tcPr marL="28620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1.0</a:t>
                      </a:r>
                      <a:endParaRPr b="0" lang="fr-CA" sz="2000" spc="-1" strike="noStrike">
                        <a:solidFill>
                          <a:srgbClr val="000000"/>
                        </a:solidFill>
                        <a:uFill>
                          <a:solidFill>
                            <a:srgbClr val="ffffff"/>
                          </a:solidFill>
                        </a:uFill>
                        <a:latin typeface="Arial"/>
                      </a:endParaRPr>
                    </a:p>
                  </a:txBody>
                  <a:tcPr marL="14760" marR="14760">
                    <a:noFill/>
                  </a:tcPr>
                </a:tc>
                <a:tc>
                  <a:tcPr marL="14760" marR="14760">
                    <a:noFill/>
                  </a:tcPr>
                </a:tc>
              </a:tr>
              <a:tr h="327240">
                <a:tc>
                  <a:txBody>
                    <a:bodyPr lIns="286200" rIns="0" tIns="9000" bIns="0" anchor="b"/>
                    <a:p>
                      <a:pPr>
                        <a:lnSpc>
                          <a:spcPct val="100000"/>
                        </a:lnSpc>
                      </a:pPr>
                      <a:r>
                        <a:rPr b="0" lang="fr-CA" sz="2000" spc="-1" strike="noStrike">
                          <a:solidFill>
                            <a:srgbClr val="000000"/>
                          </a:solidFill>
                          <a:uFill>
                            <a:solidFill>
                              <a:srgbClr val="ffffff"/>
                            </a:solidFill>
                          </a:uFill>
                          <a:latin typeface="Calibri"/>
                        </a:rPr>
                        <a:t>Reserves</a:t>
                      </a:r>
                      <a:endParaRPr b="0" lang="fr-CA" sz="2000" spc="-1" strike="noStrike">
                        <a:solidFill>
                          <a:srgbClr val="000000"/>
                        </a:solidFill>
                        <a:uFill>
                          <a:solidFill>
                            <a:srgbClr val="ffffff"/>
                          </a:solidFill>
                        </a:uFill>
                        <a:latin typeface="Arial"/>
                      </a:endParaRPr>
                    </a:p>
                  </a:txBody>
                  <a:tcPr marL="286200">
                    <a:noFill/>
                  </a:tcPr>
                </a:tc>
                <a:tc>
                  <a:txBody>
                    <a:bodyPr lIns="14760" rIns="14760" tIns="9360" bIns="0" anchor="b"/>
                    <a:p>
                      <a:pPr algn="ctr">
                        <a:lnSpc>
                          <a:spcPct val="100000"/>
                        </a:lnSpc>
                      </a:pPr>
                      <a:r>
                        <a:rPr b="0" lang="fr-CA" sz="2000" spc="-1" strike="noStrike">
                          <a:solidFill>
                            <a:srgbClr val="000000"/>
                          </a:solidFill>
                          <a:uFill>
                            <a:solidFill>
                              <a:srgbClr val="ffffff"/>
                            </a:solidFill>
                          </a:uFill>
                          <a:latin typeface="Calibri"/>
                        </a:rPr>
                        <a:t>1.2</a:t>
                      </a:r>
                      <a:endParaRPr b="0" lang="fr-CA" sz="2000" spc="-1" strike="noStrike">
                        <a:solidFill>
                          <a:srgbClr val="000000"/>
                        </a:solidFill>
                        <a:uFill>
                          <a:solidFill>
                            <a:srgbClr val="ffffff"/>
                          </a:solidFill>
                        </a:uFill>
                        <a:latin typeface="Arial"/>
                      </a:endParaRPr>
                    </a:p>
                  </a:txBody>
                  <a:tcPr marL="14760" marR="14760">
                    <a:noFill/>
                  </a:tcPr>
                </a:tc>
                <a:tc>
                  <a:tcPr marL="14760" marR="14760">
                    <a:noFill/>
                  </a:tcPr>
                </a:tc>
              </a:tr>
            </a:tbl>
          </a:graphicData>
        </a:graphic>
      </p:graphicFrame>
      <p:sp>
        <p:nvSpPr>
          <p:cNvPr id="266" name="TextShape 3"/>
          <p:cNvSpPr txBox="1"/>
          <p:nvPr/>
        </p:nvSpPr>
        <p:spPr>
          <a:xfrm>
            <a:off x="457200" y="4191120"/>
            <a:ext cx="8457840" cy="2514240"/>
          </a:xfrm>
          <a:prstGeom prst="rect">
            <a:avLst/>
          </a:prstGeom>
          <a:solidFill>
            <a:srgbClr val="ffffff"/>
          </a:solidFill>
          <a:ln>
            <a:noFill/>
          </a:ln>
        </p:spPr>
        <p:txBody>
          <a:bodyPr/>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From the RCP data base — the CO</a:t>
            </a:r>
            <a:r>
              <a:rPr b="0" lang="en-US" sz="2000" spc="-1" strike="noStrike" baseline="-25000">
                <a:solidFill>
                  <a:srgbClr val="333399"/>
                </a:solidFill>
                <a:uFill>
                  <a:solidFill>
                    <a:srgbClr val="ffffff"/>
                  </a:solidFill>
                </a:uFill>
                <a:latin typeface="Calibri"/>
              </a:rPr>
              <a:t>2</a:t>
            </a:r>
            <a:r>
              <a:rPr b="0" lang="en-US" sz="2000" spc="-1" strike="noStrike">
                <a:solidFill>
                  <a:srgbClr val="333399"/>
                </a:solidFill>
                <a:uFill>
                  <a:solidFill>
                    <a:srgbClr val="ffffff"/>
                  </a:solidFill>
                </a:uFill>
                <a:latin typeface="Calibri"/>
              </a:rPr>
              <a:t> totals include the past production</a:t>
            </a:r>
            <a:endParaRPr b="0" lang="en-US" sz="2000" spc="-1" strike="noStrike">
              <a:solidFill>
                <a:srgbClr val="333399"/>
              </a:solidFill>
              <a:uFill>
                <a:solidFill>
                  <a:srgbClr val="ffffff"/>
                </a:solidFill>
              </a:uFill>
              <a:latin typeface="Calibri"/>
            </a:endParaRPr>
          </a:p>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I do not recommend RCP 2.6 — there is no sign that carbon sequestration will take place on a significant scale</a:t>
            </a:r>
            <a:endParaRPr b="0" lang="en-US" sz="2000" spc="-1" strike="noStrike">
              <a:solidFill>
                <a:srgbClr val="333399"/>
              </a:solidFill>
              <a:uFill>
                <a:solidFill>
                  <a:srgbClr val="ffffff"/>
                </a:solidFill>
              </a:uFill>
              <a:latin typeface="Calibri"/>
            </a:endParaRPr>
          </a:p>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I cannot recommend using RCP 6.0 or 8.5, because they are not consistent with the historical experience of coal mining — for example, the production proportional to resources for RCP8.5 for the North Slope would be 1Tt, compared with the current cumulative US production, 74Gt</a:t>
            </a:r>
            <a:endParaRPr b="0" lang="en-US" sz="2000" spc="-1" strike="noStrike">
              <a:solidFill>
                <a:srgbClr val="333399"/>
              </a:solidFill>
              <a:uFill>
                <a:solidFill>
                  <a:srgbClr val="ffffff"/>
                </a:solidFill>
              </a:uFill>
              <a:latin typeface="Calibri"/>
            </a:endParaRPr>
          </a:p>
        </p:txBody>
      </p:sp>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TextShape 1"/>
          <p:cNvSpPr txBox="1"/>
          <p:nvPr/>
        </p:nvSpPr>
        <p:spPr>
          <a:xfrm>
            <a:off x="457200" y="198360"/>
            <a:ext cx="8229240" cy="4870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Per-Person Coal Consumption in RCP8.5</a:t>
            </a:r>
            <a:endParaRPr b="0" lang="en-US" sz="3200" spc="-1" strike="noStrike">
              <a:solidFill>
                <a:srgbClr val="000000"/>
              </a:solidFill>
              <a:uFill>
                <a:solidFill>
                  <a:srgbClr val="ffffff"/>
                </a:solidFill>
              </a:uFill>
              <a:latin typeface="Arial"/>
            </a:endParaRPr>
          </a:p>
        </p:txBody>
      </p:sp>
      <p:sp>
        <p:nvSpPr>
          <p:cNvPr id="268" name="TextShape 2"/>
          <p:cNvSpPr txBox="1"/>
          <p:nvPr/>
        </p:nvSpPr>
        <p:spPr>
          <a:xfrm>
            <a:off x="609480" y="4952880"/>
            <a:ext cx="7772040" cy="167616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RCP8.5 digitized from Keywan Riahi et al. 2012 RCP8.5 –  “A scenario of comparatively high greenhouse gas emissions” </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Historical data is replot from an earlier slide</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Justin Ritchie of the University of British Columbia alerted me to this – </a:t>
            </a:r>
            <a:r>
              <a:rPr b="0" lang="en-US" sz="1800" spc="-1" strike="noStrike">
                <a:solidFill>
                  <a:srgbClr val="333399"/>
                </a:solidFill>
                <a:uFill>
                  <a:solidFill>
                    <a:srgbClr val="ffffff"/>
                  </a:solidFill>
                </a:uFill>
                <a:latin typeface="Calibri"/>
              </a:rPr>
              <a:t>why would all this coal be burned?</a:t>
            </a:r>
            <a:endParaRPr b="0" lang="en-US" sz="1800" spc="-1" strike="noStrike">
              <a:solidFill>
                <a:srgbClr val="333399"/>
              </a:solidFill>
              <a:uFill>
                <a:solidFill>
                  <a:srgbClr val="ffffff"/>
                </a:solidFill>
              </a:uFill>
              <a:latin typeface="Calibri"/>
            </a:endParaRPr>
          </a:p>
        </p:txBody>
      </p:sp>
      <p:pic>
        <p:nvPicPr>
          <p:cNvPr id="269" name="Picture 2" descr=""/>
          <p:cNvPicPr/>
          <p:nvPr/>
        </p:nvPicPr>
        <p:blipFill>
          <a:blip r:embed="rId1"/>
          <a:stretch/>
        </p:blipFill>
        <p:spPr>
          <a:xfrm>
            <a:off x="1752480" y="838080"/>
            <a:ext cx="5793480" cy="3962160"/>
          </a:xfrm>
          <a:prstGeom prst="rect">
            <a:avLst/>
          </a:prstGeom>
          <a:ln>
            <a:noFill/>
          </a:ln>
        </p:spPr>
      </p:pic>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TextShape 1"/>
          <p:cNvSpPr txBox="1"/>
          <p:nvPr/>
        </p:nvSpPr>
        <p:spPr>
          <a:xfrm>
            <a:off x="380880" y="426960"/>
            <a:ext cx="8457840" cy="94428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Temperature in the IPCC 5</a:t>
            </a:r>
            <a:r>
              <a:rPr b="0" lang="en-US" sz="3200" spc="-1" strike="noStrike" baseline="30000">
                <a:solidFill>
                  <a:srgbClr val="333399"/>
                </a:solidFill>
                <a:uFill>
                  <a:solidFill>
                    <a:srgbClr val="ffffff"/>
                  </a:solidFill>
                </a:uFill>
                <a:latin typeface="Calibri"/>
              </a:rPr>
              <a:t>th</a:t>
            </a:r>
            <a:r>
              <a:rPr b="0" lang="en-US" sz="3200" spc="-1" strike="noStrike">
                <a:solidFill>
                  <a:srgbClr val="333399"/>
                </a:solidFill>
                <a:uFill>
                  <a:solidFill>
                    <a:srgbClr val="ffffff"/>
                  </a:solidFill>
                </a:uFill>
                <a:latin typeface="Calibri"/>
              </a:rPr>
              <a:t> Assessment Report, WGII, Summary for Policy Makers (Figure SPM.4b) </a:t>
            </a:r>
            <a:endParaRPr b="0" lang="en-US" sz="3200" spc="-1" strike="noStrike">
              <a:solidFill>
                <a:srgbClr val="000000"/>
              </a:solidFill>
              <a:uFill>
                <a:solidFill>
                  <a:srgbClr val="ffffff"/>
                </a:solidFill>
              </a:uFill>
              <a:latin typeface="Arial"/>
            </a:endParaRPr>
          </a:p>
        </p:txBody>
      </p:sp>
      <p:pic>
        <p:nvPicPr>
          <p:cNvPr id="271" name="Picture 2" descr=""/>
          <p:cNvPicPr/>
          <p:nvPr/>
        </p:nvPicPr>
        <p:blipFill>
          <a:blip r:embed="rId1"/>
          <a:srcRect l="0" t="3920" r="0" b="2344"/>
          <a:stretch/>
        </p:blipFill>
        <p:spPr>
          <a:xfrm>
            <a:off x="457200" y="2136960"/>
            <a:ext cx="8229240" cy="2598480"/>
          </a:xfrm>
          <a:prstGeom prst="rect">
            <a:avLst/>
          </a:prstGeom>
          <a:ln>
            <a:noFill/>
          </a:ln>
        </p:spPr>
      </p:pic>
      <p:sp>
        <p:nvSpPr>
          <p:cNvPr id="272" name="TextShape 2"/>
          <p:cNvSpPr txBox="1"/>
          <p:nvPr/>
        </p:nvSpPr>
        <p:spPr>
          <a:xfrm>
            <a:off x="1143000" y="5334120"/>
            <a:ext cx="7391160" cy="1172880"/>
          </a:xfrm>
          <a:prstGeom prst="rect">
            <a:avLst/>
          </a:prstGeom>
          <a:noFill/>
          <a:ln>
            <a:noFill/>
          </a:ln>
        </p:spPr>
        <p:txBody>
          <a:bodyPr/>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RCP2.6 and RCP8.5 are the only scenarios that appear in the SPM</a:t>
            </a:r>
            <a:endParaRPr b="0" lang="en-US" sz="1800" spc="-1" strike="noStrike">
              <a:solidFill>
                <a:srgbClr val="333399"/>
              </a:solidFill>
              <a:uFill>
                <a:solidFill>
                  <a:srgbClr val="ffffff"/>
                </a:solidFill>
              </a:uFill>
              <a:latin typeface="Calibri"/>
            </a:endParaRPr>
          </a:p>
          <a:p>
            <a:pPr marL="343080" indent="-34272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RCP2.6 has net negative future carbon-dioxide emissions</a:t>
            </a:r>
            <a:r>
              <a:rPr b="0" lang="en-US" sz="1800" spc="-1" strike="noStrike">
                <a:solidFill>
                  <a:srgbClr val="333399"/>
                </a:solidFill>
                <a:uFill>
                  <a:solidFill>
                    <a:srgbClr val="ffffff"/>
                  </a:solidFill>
                </a:uFill>
                <a:latin typeface="Calibri"/>
              </a:rPr>
              <a:t>—massive carbon capture and sequestration is assumed</a:t>
            </a:r>
            <a:endParaRPr b="0" lang="en-US" sz="1800" spc="-1" strike="noStrike">
              <a:solidFill>
                <a:srgbClr val="333399"/>
              </a:solidFill>
              <a:uFill>
                <a:solidFill>
                  <a:srgbClr val="ffffff"/>
                </a:solidFill>
              </a:uFill>
              <a:latin typeface="Calibri"/>
            </a:endParaRPr>
          </a:p>
          <a:p>
            <a:pPr>
              <a:lnSpc>
                <a:spcPct val="100000"/>
              </a:lnSpc>
              <a:spcBef>
                <a:spcPts val="400"/>
              </a:spcBef>
            </a:pPr>
            <a:endParaRPr b="0" lang="en-US" sz="1800" spc="-1" strike="noStrike">
              <a:solidFill>
                <a:srgbClr val="333399"/>
              </a:solidFill>
              <a:uFill>
                <a:solidFill>
                  <a:srgbClr val="ffffff"/>
                </a:solidFill>
              </a:uFill>
              <a:latin typeface="Calibri"/>
            </a:endParaRPr>
          </a:p>
        </p:txBody>
      </p:sp>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3" name="Picture 2" descr=""/>
          <p:cNvPicPr/>
          <p:nvPr/>
        </p:nvPicPr>
        <p:blipFill>
          <a:blip r:embed="rId1"/>
          <a:stretch/>
        </p:blipFill>
        <p:spPr>
          <a:xfrm>
            <a:off x="2514600" y="0"/>
            <a:ext cx="6464520" cy="5409720"/>
          </a:xfrm>
          <a:prstGeom prst="rect">
            <a:avLst/>
          </a:prstGeom>
          <a:ln>
            <a:noFill/>
          </a:ln>
        </p:spPr>
      </p:pic>
      <p:sp>
        <p:nvSpPr>
          <p:cNvPr id="274" name="TextShape 1"/>
          <p:cNvSpPr txBox="1"/>
          <p:nvPr/>
        </p:nvSpPr>
        <p:spPr>
          <a:xfrm>
            <a:off x="228600" y="369360"/>
            <a:ext cx="2285640" cy="2286360"/>
          </a:xfrm>
          <a:prstGeom prst="rect">
            <a:avLst/>
          </a:prstGeom>
          <a:noFill/>
          <a:ln>
            <a:noFill/>
          </a:ln>
        </p:spPr>
        <p:txBody>
          <a:bodyPr anchor="ctr"/>
          <a:p>
            <a:pPr algn="ctr">
              <a:lnSpc>
                <a:spcPct val="100000"/>
              </a:lnSpc>
              <a:spcBef>
                <a:spcPts val="1199"/>
              </a:spcBef>
            </a:pPr>
            <a:r>
              <a:rPr b="0" lang="en-US" sz="2400" spc="-1" strike="noStrike">
                <a:solidFill>
                  <a:srgbClr val="333399"/>
                </a:solidFill>
                <a:uFill>
                  <a:solidFill>
                    <a:srgbClr val="ffffff"/>
                  </a:solidFill>
                </a:uFill>
                <a:latin typeface="Calibri"/>
              </a:rPr>
              <a:t>The Global Carbon Cycle</a:t>
            </a:r>
            <a:br/>
            <a:r>
              <a:rPr b="0" lang="en-US" sz="2400" spc="-1" strike="noStrike">
                <a:solidFill>
                  <a:srgbClr val="333399"/>
                </a:solidFill>
                <a:uFill>
                  <a:solidFill>
                    <a:srgbClr val="ffffff"/>
                  </a:solidFill>
                </a:uFill>
                <a:latin typeface="Calibri"/>
              </a:rPr>
              <a:t> from the IPCC 5</a:t>
            </a:r>
            <a:r>
              <a:rPr b="0" lang="en-US" sz="2400" spc="-1" strike="noStrike" baseline="30000">
                <a:solidFill>
                  <a:srgbClr val="333399"/>
                </a:solidFill>
                <a:uFill>
                  <a:solidFill>
                    <a:srgbClr val="ffffff"/>
                  </a:solidFill>
                </a:uFill>
                <a:latin typeface="Calibri"/>
              </a:rPr>
              <a:t>th</a:t>
            </a:r>
            <a:r>
              <a:rPr b="0" lang="en-US" sz="2400" spc="-1" strike="noStrike">
                <a:solidFill>
                  <a:srgbClr val="333399"/>
                </a:solidFill>
                <a:uFill>
                  <a:solidFill>
                    <a:srgbClr val="ffffff"/>
                  </a:solidFill>
                </a:uFill>
                <a:latin typeface="Calibri"/>
              </a:rPr>
              <a:t> Assessment Report (WG1, Figure 6.1)</a:t>
            </a:r>
            <a:endParaRPr b="0" lang="en-US" sz="2400" spc="-1" strike="noStrike">
              <a:solidFill>
                <a:srgbClr val="000000"/>
              </a:solidFill>
              <a:uFill>
                <a:solidFill>
                  <a:srgbClr val="ffffff"/>
                </a:solidFill>
              </a:uFill>
              <a:latin typeface="Arial"/>
            </a:endParaRPr>
          </a:p>
        </p:txBody>
      </p:sp>
      <p:sp>
        <p:nvSpPr>
          <p:cNvPr id="275" name="TextShape 2"/>
          <p:cNvSpPr txBox="1"/>
          <p:nvPr/>
        </p:nvSpPr>
        <p:spPr>
          <a:xfrm>
            <a:off x="228600" y="3352680"/>
            <a:ext cx="2437920" cy="2514240"/>
          </a:xfrm>
          <a:prstGeom prst="rect">
            <a:avLst/>
          </a:prstGeom>
          <a:noFill/>
          <a:ln>
            <a:noFill/>
          </a:ln>
        </p:spPr>
        <p:txBody>
          <a:bodyPr/>
          <a:p>
            <a:pPr marL="457200" indent="-456840">
              <a:lnSpc>
                <a:spcPct val="100000"/>
              </a:lnSpc>
              <a:spcBef>
                <a:spcPts val="360"/>
              </a:spcBef>
              <a:buClr>
                <a:srgbClr val="333399"/>
              </a:buClr>
              <a:buFont typeface="StarSymbol"/>
              <a:buAutoNum type="arabicPeriod"/>
            </a:pPr>
            <a:r>
              <a:rPr b="0" lang="en-US" sz="1800" spc="-1" strike="noStrike">
                <a:solidFill>
                  <a:srgbClr val="333399"/>
                </a:solidFill>
                <a:uFill>
                  <a:solidFill>
                    <a:srgbClr val="ffffff"/>
                  </a:solidFill>
                </a:uFill>
                <a:latin typeface="Calibri"/>
              </a:rPr>
              <a:t>How long will our fossil fuels last?    </a:t>
            </a:r>
            <a:r>
              <a:rPr b="0" i="1" lang="en-US" sz="1800" spc="-1" strike="noStrike">
                <a:solidFill>
                  <a:srgbClr val="ff0000"/>
                </a:solidFill>
                <a:uFill>
                  <a:solidFill>
                    <a:srgbClr val="ffffff"/>
                  </a:solidFill>
                </a:uFill>
                <a:latin typeface="Calibri"/>
              </a:rPr>
              <a:t>t</a:t>
            </a:r>
            <a:r>
              <a:rPr b="0" lang="en-US" sz="1800" spc="-1" strike="noStrike" baseline="-25000">
                <a:solidFill>
                  <a:srgbClr val="ff0000"/>
                </a:solidFill>
                <a:uFill>
                  <a:solidFill>
                    <a:srgbClr val="ffffff"/>
                  </a:solidFill>
                </a:uFill>
                <a:latin typeface="Calibri"/>
              </a:rPr>
              <a:t>90</a:t>
            </a:r>
            <a:r>
              <a:rPr b="0" lang="en-US" sz="1800" spc="-1" strike="noStrike">
                <a:solidFill>
                  <a:srgbClr val="ff0000"/>
                </a:solidFill>
                <a:uFill>
                  <a:solidFill>
                    <a:srgbClr val="ffffff"/>
                  </a:solidFill>
                </a:uFill>
                <a:latin typeface="Calibri"/>
              </a:rPr>
              <a:t> = 2075      (RCP8.5 2227)</a:t>
            </a:r>
            <a:endParaRPr b="0" lang="en-US" sz="1800" spc="-1" strike="noStrike">
              <a:solidFill>
                <a:srgbClr val="333399"/>
              </a:solidFill>
              <a:uFill>
                <a:solidFill>
                  <a:srgbClr val="ffffff"/>
                </a:solidFill>
              </a:uFill>
              <a:latin typeface="Calibri"/>
            </a:endParaRPr>
          </a:p>
          <a:p>
            <a:pPr marL="457200" indent="-456840">
              <a:lnSpc>
                <a:spcPct val="100000"/>
              </a:lnSpc>
              <a:spcBef>
                <a:spcPts val="360"/>
              </a:spcBef>
              <a:buClr>
                <a:srgbClr val="333399"/>
              </a:buClr>
              <a:buFont typeface="StarSymbol"/>
              <a:buAutoNum type="arabicPeriod"/>
            </a:pPr>
            <a:r>
              <a:rPr b="0" lang="en-US" sz="1800" spc="-1" strike="noStrike">
                <a:solidFill>
                  <a:srgbClr val="333399"/>
                </a:solidFill>
                <a:uFill>
                  <a:solidFill>
                    <a:srgbClr val="ffffff"/>
                  </a:solidFill>
                </a:uFill>
                <a:latin typeface="Calibri"/>
              </a:rPr>
              <a:t>How much will we burn?                      </a:t>
            </a:r>
            <a:r>
              <a:rPr b="0" i="1" lang="en-US" sz="1800" spc="-1" strike="noStrike">
                <a:solidFill>
                  <a:srgbClr val="ff0000"/>
                </a:solidFill>
                <a:uFill>
                  <a:solidFill>
                    <a:srgbClr val="ffffff"/>
                  </a:solidFill>
                </a:uFill>
                <a:latin typeface="Calibri"/>
              </a:rPr>
              <a:t>U</a:t>
            </a:r>
            <a:r>
              <a:rPr b="0" lang="en-US" sz="1800" spc="-1" strike="noStrike">
                <a:solidFill>
                  <a:srgbClr val="ff0000"/>
                </a:solidFill>
                <a:uFill>
                  <a:solidFill>
                    <a:srgbClr val="ffffff"/>
                  </a:solidFill>
                </a:uFill>
                <a:latin typeface="Calibri"/>
              </a:rPr>
              <a:t> = 1TtC      (RCP8.5 6TtC)</a:t>
            </a:r>
            <a:endParaRPr b="0" lang="en-US" sz="1800" spc="-1" strike="noStrike">
              <a:solidFill>
                <a:srgbClr val="333399"/>
              </a:solidFill>
              <a:uFill>
                <a:solidFill>
                  <a:srgbClr val="ffffff"/>
                </a:solidFill>
              </a:uFill>
              <a:latin typeface="Calibri"/>
            </a:endParaRPr>
          </a:p>
        </p:txBody>
      </p:sp>
      <p:pic>
        <p:nvPicPr>
          <p:cNvPr id="276" name="Picture 4" descr=""/>
          <p:cNvPicPr/>
          <p:nvPr/>
        </p:nvPicPr>
        <p:blipFill>
          <a:blip r:embed="rId2"/>
          <a:srcRect l="2436" t="0" r="0" b="0"/>
          <a:stretch/>
        </p:blipFill>
        <p:spPr>
          <a:xfrm>
            <a:off x="5169600" y="4572000"/>
            <a:ext cx="2666520" cy="1983960"/>
          </a:xfrm>
          <a:prstGeom prst="rect">
            <a:avLst/>
          </a:prstGeom>
          <a:ln>
            <a:noFill/>
          </a:ln>
        </p:spPr>
      </p:pic>
      <p:sp>
        <p:nvSpPr>
          <p:cNvPr id="277" name="CustomShape 3"/>
          <p:cNvSpPr/>
          <p:nvPr/>
        </p:nvSpPr>
        <p:spPr>
          <a:xfrm>
            <a:off x="2819520" y="5578920"/>
            <a:ext cx="2209320" cy="639000"/>
          </a:xfrm>
          <a:prstGeom prst="rect">
            <a:avLst/>
          </a:prstGeom>
          <a:noFill/>
          <a:ln>
            <a:noFill/>
          </a:ln>
        </p:spPr>
        <p:style>
          <a:lnRef idx="0"/>
          <a:fillRef idx="0"/>
          <a:effectRef idx="0"/>
          <a:fontRef idx="minor"/>
        </p:style>
        <p:txBody>
          <a:bodyPr lIns="90000" rIns="90000" tIns="45000" bIns="45000"/>
          <a:p>
            <a:pPr algn="r">
              <a:lnSpc>
                <a:spcPct val="100000"/>
              </a:lnSpc>
            </a:pPr>
            <a:r>
              <a:rPr b="0" lang="fr-CA" sz="1800" spc="-1" strike="noStrike">
                <a:solidFill>
                  <a:srgbClr val="000000"/>
                </a:solidFill>
                <a:uFill>
                  <a:solidFill>
                    <a:srgbClr val="ffffff"/>
                  </a:solidFill>
                </a:uFill>
                <a:latin typeface="Calibri"/>
              </a:rPr>
              <a:t>Gas reserves are actually 108GtC (BP)</a:t>
            </a:r>
            <a:endParaRPr b="0" lang="fr-CA" sz="1800" spc="-1" strike="noStrike">
              <a:solidFill>
                <a:srgbClr val="000000"/>
              </a:solidFill>
              <a:uFill>
                <a:solidFill>
                  <a:srgbClr val="ffffff"/>
                </a:solidFill>
              </a:uFill>
              <a:latin typeface="Arial"/>
            </a:endParaRPr>
          </a:p>
        </p:txBody>
      </p:sp>
      <p:sp>
        <p:nvSpPr>
          <p:cNvPr id="278" name="CustomShape 4"/>
          <p:cNvSpPr/>
          <p:nvPr/>
        </p:nvSpPr>
        <p:spPr>
          <a:xfrm>
            <a:off x="5943600" y="3733920"/>
            <a:ext cx="1142640" cy="837720"/>
          </a:xfrm>
          <a:prstGeom prst="ellipse">
            <a:avLst/>
          </a:prstGeom>
          <a:noFill/>
          <a:ln w="9360">
            <a:solidFill>
              <a:srgbClr val="000000"/>
            </a:solidFill>
            <a:round/>
          </a:ln>
        </p:spPr>
        <p:style>
          <a:lnRef idx="0"/>
          <a:fillRef idx="0"/>
          <a:effectRef idx="0"/>
          <a:fontRef idx="minor"/>
        </p:style>
      </p:sp>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TextShape 1"/>
          <p:cNvSpPr txBox="1"/>
          <p:nvPr/>
        </p:nvSpPr>
        <p:spPr>
          <a:xfrm>
            <a:off x="914400" y="1295280"/>
            <a:ext cx="7619760" cy="4571640"/>
          </a:xfrm>
          <a:prstGeom prst="rect">
            <a:avLst/>
          </a:prstGeom>
          <a:solidFill>
            <a:srgbClr val="ffffff"/>
          </a:solidFill>
          <a:ln>
            <a:noFill/>
          </a:ln>
        </p:spPr>
        <p:txBody>
          <a:bodyPr/>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Comparing the logistic projections with original reserves</a:t>
            </a:r>
            <a:endParaRPr b="0" lang="en-US" sz="2000" spc="-1" strike="noStrike">
              <a:solidFill>
                <a:srgbClr val="333399"/>
              </a:solidFill>
              <a:uFill>
                <a:solidFill>
                  <a:srgbClr val="ffffff"/>
                </a:solidFill>
              </a:uFill>
              <a:latin typeface="Calibri"/>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For coal, the projections have been more accurate than original reserves</a:t>
            </a:r>
            <a:endParaRPr b="0" lang="en-US" sz="1800" spc="-1" strike="noStrike">
              <a:solidFill>
                <a:srgbClr val="333399"/>
              </a:solidFill>
              <a:uFill>
                <a:solidFill>
                  <a:srgbClr val="ffffff"/>
                </a:solidFill>
              </a:uFill>
              <a:latin typeface="Arial"/>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The projections are less sensitive to political meddling than reserves</a:t>
            </a:r>
            <a:endParaRPr b="0" lang="en-US" sz="1800" spc="-1" strike="noStrike">
              <a:solidFill>
                <a:srgbClr val="333399"/>
              </a:solidFill>
              <a:uFill>
                <a:solidFill>
                  <a:srgbClr val="ffffff"/>
                </a:solidFill>
              </a:uFill>
              <a:latin typeface="Arial"/>
            </a:endParaRPr>
          </a:p>
          <a:p>
            <a:pPr marL="343080" indent="-342720">
              <a:lnSpc>
                <a:spcPct val="100000"/>
              </a:lnSpc>
              <a:spcBef>
                <a:spcPts val="400"/>
              </a:spcBef>
              <a:buClr>
                <a:srgbClr val="333399"/>
              </a:buClr>
              <a:buFont typeface="Symbol" charset="2"/>
              <a:buChar char=""/>
            </a:pPr>
            <a:r>
              <a:rPr b="0" lang="en-US" sz="2000" spc="-1" strike="noStrike">
                <a:solidFill>
                  <a:srgbClr val="333399"/>
                </a:solidFill>
                <a:uFill>
                  <a:solidFill>
                    <a:srgbClr val="ffffff"/>
                  </a:solidFill>
                </a:uFill>
                <a:latin typeface="Calibri"/>
              </a:rPr>
              <a:t>How do we get a sense of whether my projections are on the right track, compared to the RCP8.5 scenario?</a:t>
            </a:r>
            <a:endParaRPr b="0" lang="en-US" sz="2000" spc="-1" strike="noStrike">
              <a:solidFill>
                <a:srgbClr val="333399"/>
              </a:solidFill>
              <a:uFill>
                <a:solidFill>
                  <a:srgbClr val="ffffff"/>
                </a:solidFill>
              </a:uFill>
              <a:latin typeface="Calibri"/>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Hydrocarbon production has been twice coal production since 1970</a:t>
            </a:r>
            <a:r>
              <a:rPr b="0" lang="en-US" sz="1800" spc="-1" strike="noStrike">
                <a:solidFill>
                  <a:srgbClr val="333399"/>
                </a:solidFill>
                <a:uFill>
                  <a:solidFill>
                    <a:srgbClr val="ffffff"/>
                  </a:solidFill>
                </a:uFill>
                <a:latin typeface="Calibri"/>
              </a:rPr>
              <a:t>—there is no sign of this changing</a:t>
            </a:r>
            <a:endParaRPr b="0" lang="en-US" sz="1800" spc="-1" strike="noStrike">
              <a:solidFill>
                <a:srgbClr val="333399"/>
              </a:solidFill>
              <a:uFill>
                <a:solidFill>
                  <a:srgbClr val="ffffff"/>
                </a:solidFill>
              </a:uFill>
              <a:latin typeface="Arial"/>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India is now the number 2 coal producer, passing the United States in 2016</a:t>
            </a:r>
            <a:r>
              <a:rPr b="0" lang="en-US" sz="1800" spc="-1" strike="noStrike">
                <a:solidFill>
                  <a:srgbClr val="333399"/>
                </a:solidFill>
                <a:uFill>
                  <a:solidFill>
                    <a:srgbClr val="ffffff"/>
                  </a:solidFill>
                </a:uFill>
                <a:latin typeface="Calibri"/>
              </a:rPr>
              <a:t>—however, </a:t>
            </a:r>
            <a:r>
              <a:rPr b="0" lang="en-US" sz="1800" spc="-1" strike="noStrike">
                <a:solidFill>
                  <a:srgbClr val="333399"/>
                </a:solidFill>
                <a:uFill>
                  <a:solidFill>
                    <a:srgbClr val="ffffff"/>
                  </a:solidFill>
                </a:uFill>
                <a:latin typeface="Calibri"/>
              </a:rPr>
              <a:t>I believe that India’s reserves are simply not good enough to move the needle</a:t>
            </a:r>
            <a:endParaRPr b="0" lang="en-US" sz="1800" spc="-1" strike="noStrike">
              <a:solidFill>
                <a:srgbClr val="333399"/>
              </a:solidFill>
              <a:uFill>
                <a:solidFill>
                  <a:srgbClr val="ffffff"/>
                </a:solidFill>
              </a:uFill>
              <a:latin typeface="Arial"/>
            </a:endParaRPr>
          </a:p>
          <a:p>
            <a:pPr lvl="1" marL="743040" indent="-285480">
              <a:lnSpc>
                <a:spcPct val="100000"/>
              </a:lnSpc>
              <a:spcBef>
                <a:spcPts val="360"/>
              </a:spcBef>
              <a:buClr>
                <a:srgbClr val="333399"/>
              </a:buClr>
              <a:buFont typeface="Symbol" charset="2"/>
              <a:buChar char=""/>
            </a:pPr>
            <a:r>
              <a:rPr b="0" lang="en-US" sz="1800" spc="-1" strike="noStrike">
                <a:solidFill>
                  <a:srgbClr val="333399"/>
                </a:solidFill>
                <a:uFill>
                  <a:solidFill>
                    <a:srgbClr val="ffffff"/>
                  </a:solidFill>
                </a:uFill>
                <a:latin typeface="Calibri"/>
              </a:rPr>
              <a:t>Chinese coal production has been declining since 2013</a:t>
            </a:r>
            <a:r>
              <a:rPr b="0" lang="en-US" sz="1800" spc="-1" strike="noStrike">
                <a:solidFill>
                  <a:srgbClr val="333399"/>
                </a:solidFill>
                <a:uFill>
                  <a:solidFill>
                    <a:srgbClr val="ffffff"/>
                  </a:solidFill>
                </a:uFill>
                <a:latin typeface="Calibri"/>
              </a:rPr>
              <a:t>—this is evidence that the 600m average mine depth is correctly indicating significant exhaustion</a:t>
            </a:r>
            <a:endParaRPr b="0" lang="en-US" sz="1800" spc="-1" strike="noStrike">
              <a:solidFill>
                <a:srgbClr val="333399"/>
              </a:solidFill>
              <a:uFill>
                <a:solidFill>
                  <a:srgbClr val="ffffff"/>
                </a:solidFill>
              </a:uFill>
              <a:latin typeface="Arial"/>
            </a:endParaRPr>
          </a:p>
          <a:p>
            <a:endParaRPr b="0" lang="en-US" sz="1800" spc="-1" strike="noStrike">
              <a:solidFill>
                <a:srgbClr val="333399"/>
              </a:solidFill>
              <a:uFill>
                <a:solidFill>
                  <a:srgbClr val="ffffff"/>
                </a:solidFill>
              </a:uFill>
              <a:latin typeface="Calibri"/>
            </a:endParaRPr>
          </a:p>
        </p:txBody>
      </p:sp>
      <p:sp>
        <p:nvSpPr>
          <p:cNvPr id="280" name="TextShape 2"/>
          <p:cNvSpPr txBox="1"/>
          <p:nvPr/>
        </p:nvSpPr>
        <p:spPr>
          <a:xfrm>
            <a:off x="1143000" y="304920"/>
            <a:ext cx="6857640" cy="533160"/>
          </a:xfrm>
          <a:prstGeom prst="rect">
            <a:avLst/>
          </a:prstGeom>
          <a:noFill/>
          <a:ln>
            <a:noFill/>
          </a:ln>
        </p:spPr>
        <p:txBody>
          <a:bodyPr anchor="ctr"/>
          <a:p>
            <a:pPr algn="ctr">
              <a:lnSpc>
                <a:spcPct val="100000"/>
              </a:lnSpc>
            </a:pPr>
            <a:r>
              <a:rPr b="0" lang="en-US" sz="3200" spc="-1" strike="noStrike">
                <a:solidFill>
                  <a:srgbClr val="333399"/>
                </a:solidFill>
                <a:uFill>
                  <a:solidFill>
                    <a:srgbClr val="ffffff"/>
                  </a:solidFill>
                </a:uFill>
                <a:latin typeface="Calibri"/>
              </a:rPr>
              <a:t>Summing Up</a:t>
            </a:r>
            <a:endParaRPr b="0" lang="en-US" sz="3200" spc="-1" strike="noStrike">
              <a:solidFill>
                <a:srgbClr val="000000"/>
              </a:solidFill>
              <a:uFill>
                <a:solidFill>
                  <a:srgbClr val="ffffff"/>
                </a:solidFill>
              </a:uFill>
              <a:latin typeface="Arial"/>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blank</Template>
  <TotalTime>1299</TotalTime>
  <Application>LibreOffice/5.2.7.2$Windows_x86 LibreOffice_project/2b7f1e640c46ceb28adf43ee075a6e8b8439ed10</Application>
  <Company>Microsoft</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2015-03-23T18:45:33Z</dcterms:created>
  <dc:creator>dave</dc:creator>
  <dc:description/>
  <dc:language>fr-CA</dc:language>
  <cp:lastModifiedBy>Philippe Gauthier</cp:lastModifiedBy>
  <dcterms:modified xsi:type="dcterms:W3CDTF">2018-09-23T12:00:52Z</dcterms:modified>
  <cp:revision>304</cp:revision>
  <dc:subject/>
  <dc:title>How Long Will Our Fossil Fuels Last, With Implications for Climate Models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Microsoft</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23</vt:i4>
  </property>
  <property fmtid="{D5CDD505-2E9C-101B-9397-08002B2CF9AE}" pid="9" name="PresentationFormat">
    <vt:lpwstr>On-screen Show (4:3)</vt:lpwstr>
  </property>
  <property fmtid="{D5CDD505-2E9C-101B-9397-08002B2CF9AE}" pid="10" name="ScaleCrop">
    <vt:bool>0</vt:bool>
  </property>
  <property fmtid="{D5CDD505-2E9C-101B-9397-08002B2CF9AE}" pid="11" name="ShareDoc">
    <vt:bool>0</vt:bool>
  </property>
  <property fmtid="{D5CDD505-2E9C-101B-9397-08002B2CF9AE}" pid="12" name="Slides">
    <vt:i4>33</vt:i4>
  </property>
</Properties>
</file>